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4"/>
  </p:notesMasterIdLst>
  <p:sldIdLst>
    <p:sldId id="256" r:id="rId2"/>
    <p:sldId id="271" r:id="rId3"/>
    <p:sldId id="280" r:id="rId4"/>
    <p:sldId id="264" r:id="rId5"/>
    <p:sldId id="265" r:id="rId6"/>
    <p:sldId id="292" r:id="rId7"/>
    <p:sldId id="259" r:id="rId8"/>
    <p:sldId id="263" r:id="rId9"/>
    <p:sldId id="276" r:id="rId10"/>
    <p:sldId id="269" r:id="rId11"/>
    <p:sldId id="284" r:id="rId12"/>
    <p:sldId id="287" r:id="rId13"/>
    <p:sldId id="285" r:id="rId14"/>
    <p:sldId id="260" r:id="rId15"/>
    <p:sldId id="282" r:id="rId16"/>
    <p:sldId id="283" r:id="rId17"/>
    <p:sldId id="270" r:id="rId18"/>
    <p:sldId id="288" r:id="rId19"/>
    <p:sldId id="290" r:id="rId20"/>
    <p:sldId id="262" r:id="rId21"/>
    <p:sldId id="291" r:id="rId22"/>
    <p:sldId id="289" r:id="rId23"/>
    <p:sldId id="267" r:id="rId24"/>
    <p:sldId id="279" r:id="rId25"/>
    <p:sldId id="278" r:id="rId26"/>
    <p:sldId id="281" r:id="rId27"/>
    <p:sldId id="273" r:id="rId28"/>
    <p:sldId id="261" r:id="rId29"/>
    <p:sldId id="268" r:id="rId30"/>
    <p:sldId id="274" r:id="rId31"/>
    <p:sldId id="275" r:id="rId32"/>
    <p:sldId id="27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2"/>
            <p14:sldId id="283"/>
            <p14:sldId id="270"/>
            <p14:sldId id="288"/>
            <p14:sldId id="290"/>
          </p14:sldIdLst>
        </p14:section>
        <p14:section name="Preliminary results" id="{CEEEDF50-B2D5-F54F-8AEF-4009D792E9C1}">
          <p14:sldIdLst>
            <p14:sldId id="262"/>
            <p14:sldId id="291"/>
            <p14:sldId id="289"/>
            <p14:sldId id="267"/>
            <p14:sldId id="279"/>
            <p14:sldId id="278"/>
            <p14:sldId id="281"/>
          </p14:sldIdLst>
        </p14:section>
        <p14:section name="Summary" id="{72F4C800-9FFD-0648-B4FD-5C1F66207A43}">
          <p14:sldIdLst>
            <p14:sldId id="273"/>
          </p14:sldIdLst>
        </p14:section>
        <p14:section name="Research plan" id="{FBE5EF9D-5B00-FF42-ACA3-0C3011830101}">
          <p14:sldIdLst>
            <p14:sldId id="261"/>
          </p14:sldIdLst>
        </p14:section>
        <p14:section name="References" id="{4183AE70-9C35-6649-A9BC-B719249743A7}">
          <p14:sldIdLst>
            <p14:sldId id="268"/>
          </p14:sldIdLst>
        </p14:section>
        <p14:section name="possible questions" id="{4ED6614A-02B2-B04F-A4ED-90F28599E145}">
          <p14:sldIdLst>
            <p14:sldId id="274"/>
            <p14:sldId id="275"/>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BA3D07"/>
    <a:srgbClr val="FF8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18"/>
    <p:restoredTop sz="76031"/>
  </p:normalViewPr>
  <p:slideViewPr>
    <p:cSldViewPr snapToGrid="0" snapToObjects="1">
      <p:cViewPr varScale="1">
        <p:scale>
          <a:sx n="84" d="100"/>
          <a:sy n="84" d="100"/>
        </p:scale>
        <p:origin x="1232" y="176"/>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ezlibrary.technion.ac.il/science/article/pii/S1352231015000254"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ciencedirect-com.ezlibrary.technion.ac.il/science/article/pii/S1352231008005748#tbl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r>
              <a:rPr lang="en-US"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𝑥</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𝑦</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𝑧</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mn-lt"/>
                    <a:ea typeface="+mn-ea"/>
                    <a:cs typeface="+mn-cs"/>
                  </a:rPr>
                  <a:t> parameters are used instead of the eddy diffusion coefficient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𝑎</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𝑏</m:t>
                          </m:r>
                        </m:sup>
                      </m:sSup>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𝑐</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𝑑</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﻿Experimental measurements have been used to estimate the coefficients a, b, c, d and f under a variety of atmospheric conditions, using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stability class categories [58]. The coefficients used in this work [59] are specified in Table 1.</a:t>
            </a:r>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היציבות האטמוספירית נקבעת לפי פרופיל הטמפרטורה האנכי ומשתנה במהלך היום. </a:t>
            </a:r>
          </a:p>
          <a:p>
            <a:pPr marL="0" algn="r" defTabSz="914400" rtl="1" eaLnBrk="1" latinLnBrk="0" hangingPunct="1"/>
            <a:r>
              <a:rPr lang="he-IL" dirty="0"/>
              <a:t>השינויים ביציבות משפיעים על ריכוזי המזהם </a:t>
            </a:r>
          </a:p>
          <a:p>
            <a:pPr marL="0" algn="r" defTabSz="914400" rtl="1" eaLnBrk="1" latinLnBrk="0" hangingPunct="1"/>
            <a:endParaRPr lang="he-IL" dirty="0"/>
          </a:p>
          <a:p>
            <a:pPr marL="0" algn="r" defTabSz="914400" rtl="1" eaLnBrk="1" latinLnBrk="0" hangingPunct="1"/>
            <a:r>
              <a:rPr lang="en-US" dirty="0"/>
              <a:t>Ahrens</a:t>
            </a:r>
          </a:p>
          <a:p>
            <a:pPr marL="0" algn="r" defTabSz="914400" rtl="1" eaLnBrk="1" latinLnBrk="0" hangingPunct="1"/>
            <a:r>
              <a:rPr lang="he-IL" dirty="0"/>
              <a:t>מהירות רוח גבוהה יותר – יותר דילול של הזיהום</a:t>
            </a:r>
          </a:p>
          <a:p>
            <a:pPr marL="0" algn="r" defTabSz="914400" rtl="1" eaLnBrk="1" latinLnBrk="0" hangingPunct="1"/>
            <a:r>
              <a:rPr lang="he-IL" dirty="0"/>
              <a:t>פרופיל הטמפרטורה היומית משתנה במהלך היום ותזוזת פלומת הזיהום מושפעת מכך. 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במצב לא יציב </a:t>
            </a:r>
          </a:p>
          <a:p>
            <a:pPr marL="0" algn="r" defTabSz="914400" rtl="1" eaLnBrk="1" latinLnBrk="0" hangingPunct="1"/>
            <a:r>
              <a:rPr lang="he-IL" dirty="0"/>
              <a:t>אז בגדול ניתן לחלק למצב יציב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Unlike single objective optimization, which employs a single criterion for identifying the best solution among a set of alternatives, multi-objective optimization employs two or more criteria, i.e., two or more objectives. As multiple objectives can conflict with one another such that improving one objective leads to the deterioration of another - there is no single optimal solution to multi-objective problems. Tradeoffs are captured by solutions which are superior in some objectives but inferior in others. Such pairs of solutions which are both superior and inferior with respect to certain objectives are called non-dominated. The set of all nondominated solutions in a given generation is referred to as the Pareto front [64].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notion of optimality used today is adopted from the work of Francis Ysidro Edgeworth and Vilfredo Pareto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et al., 2007), and is commonly referred to as Pareto optimality.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Named after economist Vilfredo Pareto. Pareto noticed that many economic solutions helped some people while hurting others. He was interested in finding solutions that helped some people without hurting anyone else. Solutions like this are now called “Pareto improvements.”</a:t>
            </a:r>
            <a:endParaRPr lang="he-IL"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לאחרונה האלגוריתמים האלו זוכים להתעניינות מחודשת בתחומים של...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אלגוריתם גנטי הוא אלגוריתם מסוים, הוא סוג אחד מבין כל סוגי המשפחה של </a:t>
            </a:r>
            <a:r>
              <a:rPr lang="en-US" sz="1200" kern="1200" dirty="0">
                <a:solidFill>
                  <a:schemeClr val="tx1"/>
                </a:solidFill>
                <a:effectLst/>
                <a:latin typeface="+mn-lt"/>
                <a:ea typeface="+mn-ea"/>
                <a:cs typeface="+mn-cs"/>
              </a:rPr>
              <a:t>EA</a:t>
            </a:r>
            <a:r>
              <a:rPr lang="he-IL" sz="1200" kern="1200" dirty="0">
                <a:solidFill>
                  <a:schemeClr val="tx1"/>
                </a:solidFill>
                <a:effectLst/>
                <a:latin typeface="+mn-lt"/>
                <a:ea typeface="+mn-ea"/>
                <a:cs typeface="+mn-cs"/>
              </a:rPr>
              <a:t>. </a:t>
            </a:r>
          </a:p>
          <a:p>
            <a:endParaRPr lang="he-I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Evolutionary Algorithms (EA) are classified as Meta (i.e., problem-independent)-heuristic optimization algorithms. Inspired by the biological theory [45], if given a population of individuals (i.e., a set of candidate solutions), the environmental pressure causes natural selection and so according to a fitness measure (i.e., an objective function), the better candidates have a higher chance to survive and reproduce (i.e., to stay in the set of candidate solutions and generate new solutions by variation operators such as crossover and mutation). Crossover of two or more selected parents (i.e., selected solutions) may result in one offspring or more (i.e., new solutions) that based on their fitness will compete with the old candidates for a place in the next generation [42]. </a:t>
            </a:r>
          </a:p>
          <a:p>
            <a:r>
              <a:rPr lang="en-US" sz="1200" kern="1200" dirty="0">
                <a:solidFill>
                  <a:schemeClr val="tx1"/>
                </a:solidFill>
                <a:effectLst/>
                <a:latin typeface="+mn-lt"/>
                <a:ea typeface="+mn-ea"/>
                <a:cs typeface="+mn-cs"/>
              </a:rPr>
              <a:t>The ability of EA to maintain a diverse set of solutions, by creating new solutions from a non-uniform distribution, not only provides means of escaping from one local optimum [23] and handling poor initial estimates; it provides means of coping with large and discontinuous search spaces. As a consequence, EA were shown to provide near-optimal results in many studies (e.g.,  [30], [46]–[48]). EA were applied to many STE problems; Haupt et al. was the first to demonstrate the ability of an EA to optimize the source calibration factors that couple a Gaussian plume ATD model with readings from receptors [49], [50]. Later, Allen et al. [51] used this method to characterize a pollutant source by estimating its location, strength and the surface wind direction, this way accounting for the sparse resolution of meteorological wind field. Other modifications to this methods included the use of more complex ATD models [52] or the calculations of the number of sensors necessary to identify multiple source and wind parameters [53].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2042313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כלי חזק מאוד בגלל שהוא יודע בצורה דינמית לשנות את אסטרטגיית החיפוש/היוריסטיקה על ידי פידבק חיובי לאופרטורים הגנטיים שמאיצים את תהליך ההתכנסות.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Epsilon-﻿Dominance Archive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אפסילון מגדיר את רמת הדיוק והוא זה שתוחם את 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הסופי). על כל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שמיוצר, בודקים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האם הוא טוב יותר מאחד הפתרונות לפי משהו שקשור לאפסילון ואם כן, מסירים את הפחות טוב ומכניסים את החדש.</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progress</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בבעיות מולטי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לעיתים יש נטייה להתכנס למינימום לוקאלי. האפסילון פרוגרס אומר שפעם בכמה זמן חייב </a:t>
            </a:r>
            <a:r>
              <a:rPr lang="he-IL" sz="1200" kern="1200" dirty="0" err="1">
                <a:solidFill>
                  <a:schemeClr val="tx1"/>
                </a:solidFill>
                <a:effectLst/>
                <a:latin typeface="+mn-lt"/>
                <a:ea typeface="+mn-ea"/>
                <a:cs typeface="+mn-cs"/>
              </a:rPr>
              <a:t>להמצא</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שהשיפור שהביא הוא אפסילון לפחות. אם זה לא קרה, בעצם מדובר בסטגנציה ואז או שמחיים מחדש את החיפוש או מסיימים את החיפוש. בעצם יש </a:t>
            </a:r>
            <a:r>
              <a:rPr lang="he-IL" sz="1200" kern="1200" dirty="0" err="1">
                <a:solidFill>
                  <a:schemeClr val="tx1"/>
                </a:solidFill>
                <a:effectLst/>
                <a:latin typeface="+mn-lt"/>
                <a:ea typeface="+mn-ea"/>
                <a:cs typeface="+mn-cs"/>
              </a:rPr>
              <a:t>קאונטר</a:t>
            </a:r>
            <a:r>
              <a:rPr lang="he-IL" sz="1200" kern="1200" dirty="0">
                <a:solidFill>
                  <a:schemeClr val="tx1"/>
                </a:solidFill>
                <a:effectLst/>
                <a:latin typeface="+mn-lt"/>
                <a:ea typeface="+mn-ea"/>
                <a:cs typeface="+mn-cs"/>
              </a:rPr>
              <a:t> וכל פעם שיש אפסילון פרוגרס, סופרים. לכן יהיה כנראה </a:t>
            </a:r>
            <a:r>
              <a:rPr lang="en-US" sz="1200" kern="1200" dirty="0">
                <a:solidFill>
                  <a:schemeClr val="tx1"/>
                </a:solidFill>
                <a:effectLst/>
                <a:latin typeface="+mn-lt"/>
                <a:ea typeface="+mn-ea"/>
                <a:cs typeface="+mn-cs"/>
              </a:rPr>
              <a:t>restart</a:t>
            </a:r>
            <a:r>
              <a:rPr lang="he-IL"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Restart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קורה אחרי שמזהים סטגנציה . 3 דברים נעשים –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עובר שינוי כדי שיהיה פרופורציונלי לגודל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﻿Auto-Adaptive Multi-Operator Recombination One</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אומר – אני לא יודע איזה אופרטור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עובד טוב יותר עבור בעיה נתונה, ולכן אפשר לנסות את כולם ולתת פידבק חיובי לאופרטורים שיוצרים צאצאים מוצלחים יותר. אחד הדברים שהבורג עושה זה לא מאפשר להגיע להסתברות אפס של האופרטורים. הצאצאים שמיוצרים על ידי כל אחד מהאופרטורים האלו עוברים מוטציה על ידי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לרוב מוטציה מתרחשת בהסתברות של אחד חלקי מספר משתני ההחלטה. (כך שבממוצע מתרחשת מוטציה אחת לצאצא)</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בסופו של הדבר </a:t>
            </a:r>
            <a:r>
              <a:rPr lang="he-IL" sz="1200" kern="1200" dirty="0" err="1">
                <a:solidFill>
                  <a:schemeClr val="tx1"/>
                </a:solidFill>
                <a:effectLst/>
                <a:latin typeface="+mn-lt"/>
                <a:ea typeface="+mn-ea"/>
                <a:cs typeface="+mn-cs"/>
              </a:rPr>
              <a:t>הצאצאצים</a:t>
            </a:r>
            <a:r>
              <a:rPr lang="he-IL" sz="1200" kern="1200" dirty="0">
                <a:solidFill>
                  <a:schemeClr val="tx1"/>
                </a:solidFill>
                <a:effectLst/>
                <a:latin typeface="+mn-lt"/>
                <a:ea typeface="+mn-ea"/>
                <a:cs typeface="+mn-cs"/>
              </a:rPr>
              <a:t> שיוצר הבורג הם </a:t>
            </a:r>
            <a:r>
              <a:rPr lang="he-IL" sz="1200" kern="1200" dirty="0" err="1">
                <a:solidFill>
                  <a:schemeClr val="tx1"/>
                </a:solidFill>
                <a:effectLst/>
                <a:latin typeface="+mn-lt"/>
                <a:ea typeface="+mn-ea"/>
                <a:cs typeface="+mn-cs"/>
              </a:rPr>
              <a:t>אופטימיליים</a:t>
            </a:r>
            <a:r>
              <a:rPr lang="he-IL" sz="1200" kern="1200" dirty="0">
                <a:solidFill>
                  <a:schemeClr val="tx1"/>
                </a:solidFill>
                <a:effectLst/>
                <a:latin typeface="+mn-lt"/>
                <a:ea typeface="+mn-ea"/>
                <a:cs typeface="+mn-cs"/>
              </a:rPr>
              <a:t> מבחינת התכנסות ומבחינת מגוון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חוץ מזה הוא יודע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ǫ-Dominance archives and ǫ-progress maintain a well-spread Pareto front and monitor convergence speed. If the convergence speed declines and search stagnates, randomized restarts are triggered which revive search by resizing and diversifying the population while carefully main- </a:t>
            </a:r>
            <a:r>
              <a:rPr lang="en-US" sz="1200" kern="1200" dirty="0" err="1">
                <a:solidFill>
                  <a:schemeClr val="tx1"/>
                </a:solidFill>
                <a:effectLst/>
                <a:latin typeface="+mn-lt"/>
                <a:ea typeface="+mn-ea"/>
                <a:cs typeface="+mn-cs"/>
              </a:rPr>
              <a:t>taining</a:t>
            </a:r>
            <a:r>
              <a:rPr lang="en-US" sz="1200" kern="1200" dirty="0">
                <a:solidFill>
                  <a:schemeClr val="tx1"/>
                </a:solidFill>
                <a:effectLst/>
                <a:latin typeface="+mn-lt"/>
                <a:ea typeface="+mn-ea"/>
                <a:cs typeface="+mn-cs"/>
              </a:rPr>
              <a:t> selection pressure. Lastly, Borg provides a facility to incorporate multiple re- combination operators and automatically adapts its use of these operators based on their relative performance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הפרמטרים שאני שולטת עליהם – מספר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אפסילון, טווח ערכים של ה-</a:t>
            </a:r>
            <a:r>
              <a:rPr lang="en-US" sz="1200" kern="1200" dirty="0">
                <a:solidFill>
                  <a:schemeClr val="tx1"/>
                </a:solidFill>
                <a:effectLst/>
                <a:latin typeface="+mn-lt"/>
                <a:ea typeface="+mn-ea"/>
                <a:cs typeface="+mn-cs"/>
              </a:rPr>
              <a:t>decision variables</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proposed work, the self-adaptive Borg MOEA [65] is used. The Borg is classified as a hyper-heuristic global multi-objective search tool [66], as it uses internal feedbacks during the search progress to dynamically adapt an ensemble of genetic operators, rewarding those that maximize search progress (i.e., the dominance of new generated solutions). A stochastic restart mechanism exploiting Uniform Mutation is built into the Borg MOEA to automatically detect and avoid pre-mature convergence to a local optimum and to achieve a diverse set of solutions [64], [65].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14:m>
                  <m:oMath xmlns:m="http://schemas.openxmlformats.org/officeDocument/2006/math">
                    <m:sSub>
                      <m:sSubPr>
                        <m:ctrlPr>
                          <a:rPr lang="en-US" sz="1200" i="1">
                            <a:latin typeface="Cambria Math" panose="02040503050406030204" pitchFamily="18" charset="0"/>
                            <a:cs typeface="DaunPenh" pitchFamily="2" charset="0"/>
                          </a:rPr>
                        </m:ctrlPr>
                      </m:sSubPr>
                      <m:e>
                        <m:r>
                          <a:rPr lang="en-US" sz="1200">
                            <a:latin typeface="Cambria Math" panose="02040503050406030204" pitchFamily="18" charset="0"/>
                            <a:cs typeface="DaunPenh" pitchFamily="2" charset="0"/>
                          </a:rPr>
                          <m:t>{</m:t>
                        </m:r>
                        <m:r>
                          <m:rPr>
                            <m:sty m:val="p"/>
                          </m:rPr>
                          <a:rPr lang="en-US" sz="1200">
                            <a:latin typeface="Cambria Math" panose="02040503050406030204" pitchFamily="18" charset="0"/>
                            <a:cs typeface="DaunPenh" pitchFamily="2" charset="0"/>
                          </a:rPr>
                          <m:t>ω</m:t>
                        </m:r>
                      </m:e>
                      <m:sub>
                        <m:r>
                          <m:rPr>
                            <m:sty m:val="p"/>
                          </m:rPr>
                          <a:rPr lang="en-US" sz="1200">
                            <a:latin typeface="Cambria Math" panose="02040503050406030204" pitchFamily="18" charset="0"/>
                            <a:cs typeface="DaunPenh" pitchFamily="2" charset="0"/>
                          </a:rPr>
                          <m:t>s</m:t>
                        </m:r>
                      </m:sub>
                    </m:sSub>
                    <m:r>
                      <a:rPr lang="en-US" sz="1200">
                        <a:latin typeface="Cambria Math" panose="02040503050406030204" pitchFamily="18" charset="0"/>
                        <a:cs typeface="DaunPenh" pitchFamily="2" charset="0"/>
                      </a:rPr>
                      <m:t>}</m:t>
                    </m:r>
                  </m:oMath>
                </a14:m>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𝑚</m:t>
                        </m:r>
                      </m:e>
                      <m:sub>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𝜔</m:t>
                        </m:r>
                      </m:sub>
                    </m:sSub>
                  </m:oMath>
                </a14:m>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m</m:t>
                        </m:r>
                      </m:e>
                      <m:sub>
                        <m:r>
                          <m:rPr>
                            <m:sty m:val="p"/>
                          </m:rPr>
                          <a:rPr lang="en-US" sz="1200" kern="1200">
                            <a:solidFill>
                              <a:schemeClr val="tx1"/>
                            </a:solidFill>
                            <a:effectLst/>
                            <a:latin typeface="Cambria Math" panose="02040503050406030204" pitchFamily="18" charset="0"/>
                            <a:ea typeface="+mn-ea"/>
                            <a:cs typeface="+mn-cs"/>
                          </a:rPr>
                          <m:t>sr</m:t>
                        </m:r>
                      </m:sub>
                    </m:sSub>
                  </m:oMath>
                </a14:m>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14:m>
                  <m:oMath xmlns:m="http://schemas.openxmlformats.org/officeDocument/2006/math">
                    <m:d>
                      <m:dPr>
                        <m:begChr m:val="|"/>
                        <m:endChr m:val="|"/>
                        <m:ctrlPr>
                          <a:rPr lang="en-US" sz="1200" i="1">
                            <a:latin typeface="Cambria Math" panose="02040503050406030204" pitchFamily="18" charset="0"/>
                            <a:cs typeface="DaunPenh" pitchFamily="2" charset="0"/>
                          </a:rPr>
                        </m:ctrlPr>
                      </m:dPr>
                      <m:e>
                        <m:r>
                          <a:rPr lang="en-US" sz="1200">
                            <a:latin typeface="Cambria Math" panose="02040503050406030204" pitchFamily="18" charset="0"/>
                            <a:cs typeface="DaunPenh" pitchFamily="2" charset="0"/>
                          </a:rPr>
                          <m:t>𝑅</m:t>
                        </m:r>
                      </m:e>
                    </m:d>
                  </m:oMath>
                </a14:m>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14:m>
                  <m:oMath xmlns:m="http://schemas.openxmlformats.org/officeDocument/2006/math">
                    <m:r>
                      <a:rPr lang="en-US" sz="1200">
                        <a:latin typeface="Cambria Math" panose="02040503050406030204" pitchFamily="18" charset="0"/>
                        <a:cs typeface="DaunPenh" pitchFamily="2" charset="0"/>
                      </a:rPr>
                      <m:t>𝑝</m:t>
                    </m:r>
                  </m:oMath>
                </a14:m>
                <a:r>
                  <a:rPr lang="en-US" sz="1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1200" i="1">
                            <a:latin typeface="Cambria Math" panose="02040503050406030204" pitchFamily="18" charset="0"/>
                            <a:cs typeface="DaunPenh" pitchFamily="2" charset="0"/>
                          </a:rPr>
                        </m:ctrlPr>
                      </m:naryPr>
                      <m:sub/>
                      <m:sup/>
                      <m:e>
                        <m:r>
                          <a:rPr lang="en-US" sz="120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m:t>𝑝</m:t>
                        </m:r>
                        <m:r>
                          <a:rPr lang="en-US" sz="1200">
                            <a:latin typeface="Cambria Math" panose="02040503050406030204" pitchFamily="18" charset="0"/>
                            <a:cs typeface="DaunPenh" pitchFamily="2" charset="0"/>
                          </a:rPr>
                          <m:t>=1</m:t>
                        </m:r>
                      </m:e>
                    </m:nary>
                  </m:oMath>
                </a14:m>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41152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𝑅</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and evaluates all possible PED</a:t>
                </a:r>
                <a14:m>
                  <m:oMath xmlns:m="http://schemas.openxmlformats.org/officeDocument/2006/math">
                    <m:r>
                      <a:rPr lang="en-US" sz="1200"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𝛹</m:t>
                        </m:r>
                      </m:e>
                      <m:sub>
                        <m:r>
                          <a:rPr lang="en-US" sz="1200" i="1" kern="1200">
                            <a:solidFill>
                              <a:schemeClr val="tx1"/>
                            </a:solidFill>
                            <a:effectLst/>
                            <a:latin typeface="Cambria Math" panose="02040503050406030204" pitchFamily="18" charset="0"/>
                            <a:ea typeface="+mn-ea"/>
                            <a:cs typeface="+mn-cs"/>
                          </a:rPr>
                          <m:t>𝑚𝑖𝑛𝑖𝑚𝑎𝑙</m:t>
                        </m:r>
                        <m:r>
                          <a:rPr lang="en-US" sz="1200" i="1" kern="1200">
                            <a:solidFill>
                              <a:schemeClr val="tx1"/>
                            </a:solidFill>
                            <a:effectLst/>
                            <a:latin typeface="Cambria Math" panose="02040503050406030204" pitchFamily="18" charset="0"/>
                            <a:ea typeface="+mn-ea"/>
                            <a:cs typeface="+mn-cs"/>
                          </a:rPr>
                          <m:t>_</m:t>
                        </m:r>
                        <m:r>
                          <a:rPr lang="en-US" sz="1200" i="1" kern="1200">
                            <a:solidFill>
                              <a:schemeClr val="tx1"/>
                            </a:solidFill>
                            <a:effectLst/>
                            <a:latin typeface="Cambria Math" panose="02040503050406030204" pitchFamily="18" charset="0"/>
                            <a:ea typeface="+mn-ea"/>
                            <a:cs typeface="+mn-cs"/>
                          </a:rPr>
                          <m:t>𝑃𝐸𝐷</m:t>
                        </m:r>
                      </m:sub>
                    </m:sSub>
                  </m:oMath>
                </a14:m>
                <a:r>
                  <a:rPr lang="en-US" sz="1200" i="0" kern="1200" dirty="0">
                    <a:solidFill>
                      <a:schemeClr val="tx1"/>
                    </a:solidFill>
                    <a:effectLst/>
                    <a:latin typeface="+mn-lt"/>
                    <a:ea typeface="+mn-ea"/>
                    <a:cs typeface="+mn-cs"/>
                  </a:rPr>
                  <a:t>.  (blue)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𝛹</m:t>
                        </m:r>
                      </m:e>
                      <m:sub>
                        <m:r>
                          <a:rPr lang="en-US" sz="1200" i="1" kern="1200">
                            <a:solidFill>
                              <a:schemeClr val="tx1"/>
                            </a:solidFill>
                            <a:effectLst/>
                            <a:latin typeface="Cambria Math" panose="02040503050406030204" pitchFamily="18" charset="0"/>
                            <a:ea typeface="+mn-ea"/>
                            <a:cs typeface="+mn-cs"/>
                          </a:rPr>
                          <m:t>𝑝𝑒𝑟𝑐𝑒𝑛𝑡𝑖𝑙𝑒</m:t>
                        </m:r>
                        <m:r>
                          <a:rPr lang="en-US" sz="1200" i="1" kern="1200">
                            <a:solidFill>
                              <a:schemeClr val="tx1"/>
                            </a:solidFill>
                            <a:effectLst/>
                            <a:latin typeface="Cambria Math" panose="02040503050406030204" pitchFamily="18" charset="0"/>
                            <a:ea typeface="+mn-ea"/>
                            <a:cs typeface="+mn-cs"/>
                          </a:rPr>
                          <m:t>_</m:t>
                        </m:r>
                        <m:r>
                          <a:rPr lang="en-US" sz="1200" i="1" kern="1200">
                            <a:solidFill>
                              <a:schemeClr val="tx1"/>
                            </a:solidFill>
                            <a:effectLst/>
                            <a:latin typeface="Cambria Math" panose="02040503050406030204" pitchFamily="18" charset="0"/>
                            <a:ea typeface="+mn-ea"/>
                            <a:cs typeface="+mn-cs"/>
                          </a:rPr>
                          <m:t>𝑃𝐸𝐷</m:t>
                        </m:r>
                      </m:sub>
                    </m:sSub>
                  </m:oMath>
                </a14:m>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r</m:t>
                        </m:r>
                      </m:sub>
                    </m:sSub>
                  </m:oMath>
                </a14:m>
                <a:r>
                  <a:rPr lang="en-US" sz="1200" kern="1200" dirty="0">
                    <a:solidFill>
                      <a:schemeClr val="tx1"/>
                    </a:solidFill>
                    <a:effectLst/>
                    <a:latin typeface="+mn-lt"/>
                    <a:ea typeface="+mn-ea"/>
                    <a:cs typeface="+mn-cs"/>
                  </a:rPr>
                  <a:t>) as the first objective (Eq. 6) and average minimal PED values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minimal</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percentile</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𝛹</m:t>
                        </m:r>
                      </m:e>
                      <m: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𝑟</m:t>
                        </m:r>
                      </m:sub>
                    </m:sSub>
                  </m:oMath>
                </a14:m>
                <a:r>
                  <a:rPr lang="en-US" sz="1200" i="0" kern="1200" dirty="0">
                    <a:solidFill>
                      <a:schemeClr val="tx1"/>
                    </a:solidFill>
                    <a:effectLst/>
                    <a:latin typeface="+mn-lt"/>
                    <a:ea typeface="+mn-ea"/>
                    <a:cs typeface="+mn-cs"/>
                  </a:rPr>
                  <a:t>) as the first objective (Eq. 6) and average minimal PED values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𝛹</m:t>
                        </m:r>
                      </m:e>
                      <m:sub>
                        <m:r>
                          <a:rPr lang="en-US" sz="1200" i="1" kern="1200">
                            <a:solidFill>
                              <a:schemeClr val="tx1"/>
                            </a:solidFill>
                            <a:effectLst/>
                            <a:latin typeface="Cambria Math" panose="02040503050406030204" pitchFamily="18" charset="0"/>
                            <a:ea typeface="+mn-ea"/>
                            <a:cs typeface="+mn-cs"/>
                          </a:rPr>
                          <m:t>𝑚𝑖𝑛𝑖𝑚𝑎𝑙</m:t>
                        </m:r>
                        <m:r>
                          <a:rPr lang="en-US" sz="1200" i="1" kern="1200">
                            <a:solidFill>
                              <a:schemeClr val="tx1"/>
                            </a:solidFill>
                            <a:effectLst/>
                            <a:latin typeface="Cambria Math" panose="02040503050406030204" pitchFamily="18" charset="0"/>
                            <a:ea typeface="+mn-ea"/>
                            <a:cs typeface="+mn-cs"/>
                          </a:rPr>
                          <m:t>_</m:t>
                        </m:r>
                        <m:r>
                          <a:rPr lang="en-US" sz="1200" i="1" kern="1200">
                            <a:solidFill>
                              <a:schemeClr val="tx1"/>
                            </a:solidFill>
                            <a:effectLst/>
                            <a:latin typeface="Cambria Math" panose="02040503050406030204" pitchFamily="18" charset="0"/>
                            <a:ea typeface="+mn-ea"/>
                            <a:cs typeface="+mn-cs"/>
                          </a:rPr>
                          <m:t>𝑃𝐸𝐷</m:t>
                        </m:r>
                      </m:sub>
                    </m:sSub>
                  </m:oMath>
                </a14:m>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r</m:t>
                        </m:r>
                      </m:sub>
                    </m:sSub>
                  </m:oMath>
                </a14:m>
                <a:r>
                  <a:rPr lang="en-US" sz="1200" kern="1200" dirty="0">
                    <a:solidFill>
                      <a:schemeClr val="tx1"/>
                    </a:solidFill>
                    <a:effectLst/>
                    <a:latin typeface="+mn-lt"/>
                    <a:ea typeface="+mn-ea"/>
                    <a:cs typeface="+mn-cs"/>
                  </a:rPr>
                  <a:t> as the first objective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minimal</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3∙</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10</m:t>
                        </m:r>
                      </m:e>
                      <m:sup>
                        <m:r>
                          <a:rPr lang="en-US" sz="1200" i="1" kern="1200">
                            <a:solidFill>
                              <a:schemeClr val="tx1"/>
                            </a:solidFill>
                            <a:effectLst/>
                            <a:latin typeface="Cambria Math" panose="02040503050406030204" pitchFamily="18" charset="0"/>
                            <a:ea typeface="+mn-ea"/>
                            <a:cs typeface="+mn-cs"/>
                          </a:rPr>
                          <m:t>4</m:t>
                        </m:r>
                      </m:sup>
                    </m:sSup>
                  </m:oMath>
                </a14:m>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minimal</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(Fig. 4a)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percentile</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אני </a:t>
            </a:r>
            <a:r>
              <a:rPr lang="he-IL" dirty="0"/>
              <a:t>אוסיף מילה שלי – שאני חושבת שהכי קל היה לקפוץ ולמצוא איזה </a:t>
            </a:r>
            <a:r>
              <a:rPr lang="he-IL" dirty="0" err="1"/>
              <a:t>פיתרון</a:t>
            </a:r>
            <a:r>
              <a:rPr lang="he-IL" dirty="0"/>
              <a:t> כללי אבל בעצם יותר מעניין ללכת כאן </a:t>
            </a:r>
            <a:r>
              <a:rPr lang="he-IL" dirty="0" err="1"/>
              <a:t>לקייס</a:t>
            </a:r>
            <a:r>
              <a:rPr lang="he-IL" dirty="0"/>
              <a:t> </a:t>
            </a:r>
            <a:r>
              <a:rPr lang="he-IL" dirty="0" err="1"/>
              <a:t>סטדיס</a:t>
            </a:r>
            <a:r>
              <a:rPr lang="he-IL" dirty="0"/>
              <a:t> ולנסות לפרק לחלקים קטנים יותר את הבעיה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*זיהום אוויר – מיותר לפרט יותר מידי. יש לנו מקורות תעשייתיים – מתקני אנרגיה, תעשייה כימית, פטרוכימית, שפולטים תוצרי שריפת </a:t>
            </a:r>
            <a:r>
              <a:rPr lang="he-IL" dirty="0" err="1"/>
              <a:t>דלקים</a:t>
            </a:r>
            <a:r>
              <a:rPr lang="he-IL" dirty="0"/>
              <a:t> או מזהמים אחרים מתהליך הייצור, כמו </a:t>
            </a:r>
            <a:r>
              <a:rPr lang="he-IL" dirty="0" err="1"/>
              <a:t>נוקסים</a:t>
            </a:r>
            <a:r>
              <a:rPr lang="he-IL" dirty="0"/>
              <a:t>, פחמן חד חמצני, דו-חמצני, חלקיקים, אמוניה, מתאן, </a:t>
            </a:r>
            <a:r>
              <a:rPr lang="en-US" dirty="0"/>
              <a:t>VOCs</a:t>
            </a:r>
            <a:r>
              <a:rPr lang="he-IL" dirty="0"/>
              <a:t>...  יש לנו תחבורה שפולטת הרבה פיח שחור </a:t>
            </a:r>
            <a:r>
              <a:rPr lang="he-IL" dirty="0" err="1"/>
              <a:t>ונוקסים</a:t>
            </a:r>
            <a:r>
              <a:rPr lang="he-IL" dirty="0"/>
              <a:t>, יש לנו אוזון, מזהם שניוני שנוצר מחמצון פוטוכימי </a:t>
            </a:r>
            <a:r>
              <a:rPr lang="he-IL" dirty="0" err="1"/>
              <a:t>בטרופוספירה</a:t>
            </a:r>
            <a:r>
              <a:rPr lang="he-IL" dirty="0"/>
              <a:t> של מזהמים ראשוניים. יש גם מקורות טבעיים, כמו אבק וכדומה. </a:t>
            </a:r>
            <a:endParaRPr lang="en-US" dirty="0"/>
          </a:p>
          <a:p>
            <a:pPr marL="0" algn="r" defTabSz="914400" rtl="1" eaLnBrk="1" latinLnBrk="0" hangingPunct="1"/>
            <a:r>
              <a:rPr lang="he-IL" dirty="0"/>
              <a:t>אזכיר שכרגע ההתייחסות בהצעת המחקר היא למקורות נקודתיים כמו ארובות של מפעלים, כי זה הכי פשוט. </a:t>
            </a:r>
          </a:p>
          <a:p>
            <a:pPr marL="0" algn="r" defTabSz="914400" rtl="1" eaLnBrk="1" latinLnBrk="0" hangingPunct="1"/>
            <a:endParaRPr lang="he-IL" dirty="0"/>
          </a:p>
          <a:p>
            <a:pPr marL="0" algn="r" defTabSz="914400" rtl="1" eaLnBrk="1" latinLnBrk="0" hangingPunct="1"/>
            <a:r>
              <a:rPr lang="he-IL" dirty="0"/>
              <a:t>*למה </a:t>
            </a:r>
            <a:r>
              <a:rPr lang="he-IL" dirty="0" err="1"/>
              <a:t>לנטר</a:t>
            </a:r>
            <a:r>
              <a:rPr lang="he-IL" dirty="0"/>
              <a:t> זיהום אוויר – הכרחי </a:t>
            </a:r>
            <a:r>
              <a:rPr lang="he-IL" dirty="0" err="1"/>
              <a:t>לנטר</a:t>
            </a:r>
            <a:r>
              <a:rPr lang="he-IL" dirty="0"/>
              <a:t> כדי לשלוט ולהפחית בכמות הפליטות ממקורות </a:t>
            </a:r>
            <a:r>
              <a:rPr lang="he-IL" dirty="0" err="1"/>
              <a:t>אנתרופוגניים</a:t>
            </a:r>
            <a:r>
              <a:rPr lang="he-IL" dirty="0"/>
              <a:t>. מדידות של זיהום אוויר יכולות לשמש בזמן אמת (טווח קצר) למניעת חשיפה של </a:t>
            </a:r>
            <a:r>
              <a:rPr lang="he-IL" dirty="0" err="1"/>
              <a:t>אוכלוסיה</a:t>
            </a:r>
            <a:r>
              <a:rPr lang="he-IL" dirty="0"/>
              <a:t> על ידי איתור של ריכוזים גבוהים ואזהרה של </a:t>
            </a:r>
            <a:r>
              <a:rPr lang="he-IL" dirty="0" err="1"/>
              <a:t>האוכלוסיה</a:t>
            </a:r>
            <a:r>
              <a:rPr lang="he-IL" dirty="0"/>
              <a:t>, לאכיפה של מפעלים, איתור דליפות ובטווח ארוך יותר נתונים כאלו יכולים לשמש למחקרים </a:t>
            </a:r>
            <a:r>
              <a:rPr lang="he-IL" dirty="0" err="1"/>
              <a:t>אפידימיולוגים</a:t>
            </a:r>
            <a:r>
              <a:rPr lang="he-IL" dirty="0"/>
              <a:t> והערכות חשיפה, למחקר אקלימי או לפיתוח ותכנון עירוני. </a:t>
            </a:r>
          </a:p>
          <a:p>
            <a:pPr marL="0" algn="r" defTabSz="914400" rtl="1" eaLnBrk="1" latinLnBrk="0" hangingPunct="1"/>
            <a:endParaRPr lang="he-IL" dirty="0"/>
          </a:p>
          <a:p>
            <a:pPr marL="0" algn="r" defTabSz="914400" rtl="1" eaLnBrk="1" latinLnBrk="0" hangingPunct="1"/>
            <a:r>
              <a:rPr lang="he-IL" dirty="0"/>
              <a:t>*למטרות האלו האתגר הכי גדול הוא הפקה של מפות זיהום אוויר </a:t>
            </a:r>
            <a:r>
              <a:rPr lang="he-IL" dirty="0" err="1"/>
              <a:t>ברלוזוצית</a:t>
            </a:r>
            <a:r>
              <a:rPr lang="he-IL" dirty="0"/>
              <a:t> זמן-מרחב גבוהה. </a:t>
            </a:r>
          </a:p>
          <a:p>
            <a:pPr marL="0" algn="r" defTabSz="914400" rtl="1" eaLnBrk="1" latinLnBrk="0" hangingPunct="1"/>
            <a:r>
              <a:rPr lang="he-IL" dirty="0"/>
              <a:t>*השיטות הקלאסיות בהן משתמשים לניטור בדרך כלל הן – </a:t>
            </a:r>
          </a:p>
          <a:p>
            <a:pPr marL="228600" indent="-228600" algn="r" defTabSz="914400" rtl="1" eaLnBrk="1" latinLnBrk="0" hangingPunct="1">
              <a:buAutoNum type="arabicPeriod"/>
            </a:pPr>
            <a:r>
              <a:rPr lang="he-IL" dirty="0"/>
              <a:t>תחנות ניטור </a:t>
            </a:r>
          </a:p>
          <a:p>
            <a:pPr marL="228600" indent="-228600" algn="r" defTabSz="914400" rtl="1" eaLnBrk="1" latinLnBrk="0" hangingPunct="1">
              <a:buAutoNum type="arabicPeriod"/>
            </a:pPr>
            <a:r>
              <a:rPr lang="he-IL" dirty="0"/>
              <a:t>קמפיינים לטווח קצר של ניטור </a:t>
            </a:r>
          </a:p>
          <a:p>
            <a:pPr marL="0" indent="0" algn="r" defTabSz="914400" rtl="1" eaLnBrk="1" latinLnBrk="0" hangingPunct="1">
              <a:buNone/>
            </a:pPr>
            <a:r>
              <a:rPr lang="he-IL" dirty="0"/>
              <a:t>היתרונות של שתי השיטות האלו בעצם משלימים – בתחנות ניטור המכשור יקר, מדויק, איכותי. הנתונים המתקבלים הם עקביים אך מעטים ביותר (להציג מפה של פריסת תחנות ניטור). לעומת זאת, קמפיינים לטווח קצר יכולים לתת רזולוציה מרחבית גבוהה יותר לאזור מסוים, אבל אין טווח זמן ארוך של מדידות ולפעמים זה בעייתי אם יש צורך להבין דפוסים עונתיים וכדומה. </a:t>
            </a:r>
          </a:p>
          <a:p>
            <a:pPr marL="0" indent="0" algn="r" defTabSz="914400" rtl="1" eaLnBrk="1" latinLnBrk="0" hangingPunct="1">
              <a:buNone/>
            </a:pPr>
            <a:r>
              <a:rPr lang="he-IL" dirty="0"/>
              <a:t>*גישה אחרת שהתפתחה בשנים האחרונות היא שימוש ב- WDESN (רשת אלחוטית פזורה של חיישנים סביבתיים) רשת של חיישנים שלרוב משדרת בזמן אמת נתונים לגוף מרכזי ולרוב מורכבת מחיישנים זולים יותר ממה שיש בתחנות ניטור. לגישה הזאת כמה יתרונות ברורים – חיישנים קטנים, ניידים יותר, זולים יותר. ובאמת בשנים האחרונות חיישנים כאלה משכו עניין רב במחקרים ובפרויקטים של איסוף מידע מערים כמו </a:t>
            </a:r>
            <a:r>
              <a:rPr lang="en-US" dirty="0" err="1"/>
              <a:t>citySense</a:t>
            </a:r>
            <a:r>
              <a:rPr lang="he-IL" dirty="0"/>
              <a:t> , </a:t>
            </a:r>
            <a:r>
              <a:rPr lang="en-US" dirty="0" err="1"/>
              <a:t>openSense</a:t>
            </a:r>
            <a:r>
              <a:rPr lang="he-IL" dirty="0"/>
              <a:t>, </a:t>
            </a:r>
            <a:r>
              <a:rPr lang="en-US" dirty="0"/>
              <a:t>Array of things</a:t>
            </a:r>
            <a:r>
              <a:rPr lang="he-IL" dirty="0"/>
              <a:t>.</a:t>
            </a:r>
          </a:p>
          <a:p>
            <a:pPr marL="0" indent="0" algn="r" defTabSz="914400" rtl="1" eaLnBrk="1" latinLnBrk="0" hangingPunct="1">
              <a:buNone/>
            </a:pPr>
            <a:r>
              <a:rPr lang="he-IL" dirty="0"/>
              <a:t>כמובן חשוב לציין שאחת הבעיות היא האמינות כרגע של החיישנים האלו ורמת הדיוק שלהם, זמן חיים לא ברור. עם זאת, בהחלט לא מעט מחקרים הראו שהם מסוגלים לייצג בצורה נכונה את מגמות השינוי של המזהמים בזמן ובמרחב. </a:t>
            </a:r>
          </a:p>
          <a:p>
            <a:pPr marL="0" algn="r" defTabSz="914400" rtl="1" eaLnBrk="1" latinLnBrk="0" hangingPunct="1"/>
            <a:endParaRPr lang="he-IL" dirty="0"/>
          </a:p>
          <a:p>
            <a:pPr marL="0" algn="r" defTabSz="914400" rtl="1" eaLnBrk="1" latinLnBrk="0" hangingPunct="1"/>
            <a:r>
              <a:rPr lang="he-IL" dirty="0"/>
              <a:t>תעשיה - </a:t>
            </a:r>
            <a:endParaRPr lang="en-US" dirty="0"/>
          </a:p>
          <a:p>
            <a:pPr marL="0" algn="r" defTabSz="914400" rtl="1" eaLnBrk="1" latinLnBrk="0" hangingPunct="1"/>
            <a:r>
              <a:rPr lang="he-IL" dirty="0"/>
              <a:t>ארובות מפעל צין</a:t>
            </a:r>
          </a:p>
          <a:p>
            <a:pPr marL="0" algn="r" defTabSz="914400" rtl="1" eaLnBrk="1" latinLnBrk="0" hangingPunct="1"/>
            <a:r>
              <a:rPr lang="he-IL" dirty="0"/>
              <a:t>מפעלי ים המלח</a:t>
            </a:r>
          </a:p>
          <a:p>
            <a:pPr marL="0" algn="r" defTabSz="914400" rtl="1" eaLnBrk="1" latinLnBrk="0" hangingPunct="1"/>
            <a:r>
              <a:rPr lang="he-IL" dirty="0"/>
              <a:t>מסוף פחם בתחנת הכוח בחדרה</a:t>
            </a:r>
            <a:endParaRPr lang="en-US" dirty="0"/>
          </a:p>
          <a:p>
            <a:pPr marL="0" algn="r" defTabSz="914400" rtl="1" eaLnBrk="1" latinLnBrk="0" hangingPunct="1"/>
            <a:r>
              <a:rPr lang="he-IL" dirty="0"/>
              <a:t>תחבורה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בעצם כדי להתמודד עם בעיית הייצוג במרחב שנוצרת עוד ברמת המדידות, יש כמה גישות – </a:t>
            </a:r>
            <a:endParaRPr lang="en-US" dirty="0"/>
          </a:p>
          <a:p>
            <a:pPr marL="0" algn="r" defTabSz="914400" rtl="1" eaLnBrk="1" latinLnBrk="0" hangingPunct="1"/>
            <a:endParaRPr lang="he-IL" dirty="0"/>
          </a:p>
          <a:p>
            <a:pPr marL="0" algn="r" defTabSz="914400" rtl="1" eaLnBrk="1" latinLnBrk="0" hangingPunct="1"/>
            <a:r>
              <a:rPr lang="he-IL" dirty="0"/>
              <a:t>גישות של שיטות אינטרפולציה מרחביות כמו </a:t>
            </a:r>
            <a:r>
              <a:rPr lang="en-US" dirty="0"/>
              <a:t>KRIGING</a:t>
            </a:r>
            <a:r>
              <a:rPr lang="he-IL" dirty="0"/>
              <a:t> ו-</a:t>
            </a:r>
            <a:r>
              <a:rPr lang="en-US" dirty="0"/>
              <a:t>IDW</a:t>
            </a:r>
            <a:r>
              <a:rPr lang="he-IL" dirty="0"/>
              <a:t> או מודלים של </a:t>
            </a:r>
            <a:r>
              <a:rPr lang="en-US" dirty="0"/>
              <a:t>LUR</a:t>
            </a:r>
            <a:r>
              <a:rPr lang="he-IL" dirty="0"/>
              <a:t> שמשתמשים בקורלציות בין שימושי קרקע למדידות קיימות כדי להסיק על מקומות אחרים במרחב או בזמן. </a:t>
            </a:r>
          </a:p>
          <a:p>
            <a:pPr marL="0" algn="r" defTabSz="914400" rtl="1" eaLnBrk="1" latinLnBrk="0" hangingPunct="1"/>
            <a:r>
              <a:rPr lang="he-IL" dirty="0"/>
              <a:t>ישנה גם הגישה של שימוש במודלים אטמוספיריים של הסעה ודיספרסיה (</a:t>
            </a:r>
            <a:r>
              <a:rPr lang="en-US" dirty="0"/>
              <a:t>ATD</a:t>
            </a:r>
            <a:r>
              <a:rPr lang="he-IL" dirty="0"/>
              <a:t>) כדי לכמת באופן דטרמיניסטי את הפיזור במרחב של המזהמים מהמקור. הרבה פעמים משתמשים במודלים האלו כדי לחזות את הפיזור של המזהמים במרחב, כאשר המדידות הדלילות במרחב משמשות לכיול או אימות של ביצועי המודל. הבעיה עם השימוש במודלים כדי להעריך את הפיזור המרחבי של המזהמים זה שצריך</a:t>
            </a:r>
            <a:r>
              <a:rPr lang="en-US" dirty="0"/>
              <a:t> </a:t>
            </a:r>
            <a:r>
              <a:rPr lang="he-IL" dirty="0"/>
              <a:t>(בין היתר, כי גם ידע על הכימיה צריך) ידע על המקורות – קצב הפליטה, מיקום המקורות, נתוני מזג אוויר. זה לא מידע שתמיד יש ולכן לפעמים המדידות הדלילות שקיימות בכלל משמשות קודם כל למציאת המקורות בתהליך של </a:t>
            </a:r>
            <a:r>
              <a:rPr lang="en-US" dirty="0"/>
              <a:t>STE</a:t>
            </a:r>
            <a:r>
              <a:rPr lang="he-IL" dirty="0"/>
              <a:t> – כאשר מכניסים למודל הדיספרסיה מקורות שונים עם קצבי פליטה שונים עד שמוצאים את הקונסטלציה בה ההפרש בין המדידות בפועל להערכת הריכוז לפי המודל, קטן מספיק. </a:t>
            </a:r>
            <a:endParaRPr lang="en-US" dirty="0"/>
          </a:p>
          <a:p>
            <a:pPr marL="0" algn="r" defTabSz="914400" rtl="1" eaLnBrk="1" latinLnBrk="0" hangingPunct="1"/>
            <a:r>
              <a:rPr lang="he-IL" dirty="0"/>
              <a:t>(ככה הגעתי לנושא של העבודה הזאת – שי הוא מומחה ל-</a:t>
            </a:r>
            <a:r>
              <a:rPr lang="en-US" dirty="0"/>
              <a:t>STE</a:t>
            </a:r>
            <a:r>
              <a:rPr lang="he-IL" dirty="0"/>
              <a:t> ולחיישנים והתעניינתי בעבודה שלו ומשם נולד הרעיון של כיוון המחקר הזה שתכף אציג). </a:t>
            </a:r>
          </a:p>
          <a:p>
            <a:pPr marL="0" algn="r" defTabSz="914400" rtl="1" eaLnBrk="1" latinLnBrk="0" hangingPunct="1"/>
            <a:r>
              <a:rPr lang="he-IL" dirty="0"/>
              <a:t>גם לבעיה הזאת של מציאת המקור, שימוש בפריסה נכונה של MSU</a:t>
            </a:r>
            <a:r>
              <a:rPr lang="en-US" dirty="0"/>
              <a:t>s</a:t>
            </a:r>
            <a:r>
              <a:rPr lang="he-IL" dirty="0"/>
              <a:t> ברשת אלחוטית פזורה יכולה לתת יתרון משמעותי על פני שיטות הניטור הקיימות. </a:t>
            </a:r>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בהרחבה של הבעיה הקיימת היום – הייצוג הדליל במרחב של תחנות ניטור, המחסור בנתונים ברורים על פליטות נקודתיות. ולהעלות את ההיפותזה ששימוש ברשת אלחוטית פזורה של חיישני זיהום אוויר יכול להוות כיוון טוב להתמודד עם הבעיות האלו, אבל מציג בפנינו בעיה של הצבת החיישנים ופריסת הרשת בצורה המיטבית ביותר. </a:t>
            </a:r>
          </a:p>
          <a:p>
            <a:pPr marL="0" algn="r" defTabSz="914400" rtl="1" eaLnBrk="1" latinLnBrk="0" hangingPunct="1"/>
            <a:endParaRPr lang="he-IL" dirty="0"/>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אם נפרוש אינסוף חיישנים ויהיה לנו מספיק כוח אדם לטפל בכולם. אבל, בינתיים זה לא המצב ותמיד יש מגבלות של עלות וכוח אדם. </a:t>
            </a:r>
          </a:p>
          <a:p>
            <a:pPr marL="0" algn="r" defTabSz="914400" rtl="1" eaLnBrk="1" latinLnBrk="0" hangingPunct="1"/>
            <a:endParaRPr lang="he-IL" dirty="0"/>
          </a:p>
          <a:p>
            <a:pPr marL="0" algn="r" defTabSz="914400" rtl="1" eaLnBrk="1" latinLnBrk="0" hangingPunct="1"/>
            <a:r>
              <a:rPr lang="he-IL" dirty="0"/>
              <a:t>מחיר הרשת לרוב יקבע על סמך תכונות החיישנים – הרגישות שלהם, טווח המדידה שלהם, ויכולות להיות גם מגבלות פרקטיות על מיקום הפרישה שגם הן יכולות להשפיע על מחיר פריסת הרשת – למשל אולי לא ניתן לפרוש קרוב למקור ונצטרך לכן חיישנים רגישים לריכוזים נמוכים יותר כדי לפרוש רחוק מהמקור. </a:t>
            </a:r>
            <a:endParaRPr lang="en-US" dirty="0"/>
          </a:p>
          <a:p>
            <a:pPr marL="0" algn="r" defTabSz="914400" rtl="1" eaLnBrk="1" latinLnBrk="0" hangingPunct="1"/>
            <a:endParaRPr lang="he-IL" dirty="0"/>
          </a:p>
          <a:p>
            <a:pPr marL="0" algn="r" defTabSz="914400" rtl="1" eaLnBrk="1" latinLnBrk="0" hangingPunct="1"/>
            <a:r>
              <a:rPr lang="he-IL" dirty="0"/>
              <a:t>שאלה נוספת שעולה – רשת שהיא סטטית והחיישנים לא משנים את מיקומם צריכה להתחשב בתנאים הממוצעים של הפליטות ומזג האוויר. נוכל אולי לקבל את </a:t>
            </a:r>
            <a:r>
              <a:rPr lang="he-IL" dirty="0" err="1"/>
              <a:t>הפיתרון</a:t>
            </a:r>
            <a:r>
              <a:rPr lang="he-IL" dirty="0"/>
              <a:t> הכי </a:t>
            </a:r>
            <a:r>
              <a:rPr lang="he-IL" dirty="0" err="1"/>
              <a:t>רובאסטי</a:t>
            </a:r>
            <a:r>
              <a:rPr lang="he-IL" dirty="0"/>
              <a:t> אבל אם יהיה שינוי במקורות הידועים או </a:t>
            </a:r>
            <a:r>
              <a:rPr lang="he-IL" dirty="0" err="1"/>
              <a:t>וריאביליות</a:t>
            </a:r>
            <a:r>
              <a:rPr lang="he-IL" dirty="0"/>
              <a:t> גדולה מידי בתנאי מזג האוויר, </a:t>
            </a:r>
            <a:r>
              <a:rPr lang="he-IL" dirty="0" err="1"/>
              <a:t>הפיתרון</a:t>
            </a:r>
            <a:r>
              <a:rPr lang="he-IL" dirty="0"/>
              <a:t> הזה עלול להיכשל, ואז יש לשקול אסטרטגיות של פריסה מחדש של הרשת.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endParaRPr lang="en-US" dirty="0"/>
          </a:p>
          <a:p>
            <a:pPr marL="0" algn="r" defTabSz="914400" rtl="1" eaLnBrk="1" latinLnBrk="0" hangingPunct="1"/>
            <a:endParaRPr lang="he-IL" dirty="0"/>
          </a:p>
          <a:p>
            <a:pPr marL="0" algn="r" defTabSz="914400" rtl="1" eaLnBrk="1" latinLnBrk="0" hangingPunct="1"/>
            <a:r>
              <a:rPr lang="he-IL" sz="1200" dirty="0"/>
              <a:t>חסר לי גם בהצעה מחקר שמדבר על </a:t>
            </a:r>
            <a:r>
              <a:rPr lang="he-IL" sz="1200" dirty="0" err="1"/>
              <a:t>הסקאלות</a:t>
            </a:r>
            <a:r>
              <a:rPr lang="he-IL" sz="1200" dirty="0"/>
              <a:t> של השונות המרחבית הגבוהה שיש </a:t>
            </a:r>
            <a:r>
              <a:rPr lang="he-IL" sz="1200" dirty="0" err="1"/>
              <a:t>למזהמי</a:t>
            </a:r>
            <a:r>
              <a:rPr lang="he-IL" sz="1200" dirty="0"/>
              <a:t> אוויר. – </a:t>
            </a:r>
            <a:r>
              <a:rPr lang="he-IL" sz="1200" dirty="0" err="1"/>
              <a:t>מולצ'אנוב</a:t>
            </a:r>
            <a:r>
              <a:rPr lang="he-IL" sz="1200" dirty="0"/>
              <a:t> ? </a:t>
            </a:r>
            <a:r>
              <a:rPr lang="en-US" dirty="0">
                <a:hlinkClick r:id="rId3"/>
              </a:rPr>
              <a:t>https://www-sciencedirect-com.ezlibrary.technion.ac.il/science/article/pii/S1352231015000254</a:t>
            </a:r>
            <a:endParaRPr lang="en-US" dirty="0"/>
          </a:p>
          <a:p>
            <a:pPr marL="0" algn="r" defTabSz="914400" rtl="1" eaLnBrk="1" latinLnBrk="0" hangingPunct="1"/>
            <a:r>
              <a:rPr lang="en-US" dirty="0">
                <a:hlinkClick r:id="rId4"/>
              </a:rPr>
              <a:t>https://www-sciencedirect-com.ezlibrary.technion.ac.il/science/article/pii/S1352231008005748#tbl6</a:t>
            </a:r>
            <a:endParaRPr lang="en-US" dirty="0"/>
          </a:p>
          <a:p>
            <a:pPr marL="0" algn="r" defTabSz="914400" rtl="1" eaLnBrk="1" latinLnBrk="0" hangingPunct="1"/>
            <a:endParaRPr lang="en-US" sz="1200" dirty="0"/>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DaunPenh" pitchFamily="2" charset="0"/>
                    <a:cs typeface="DaunPenh" pitchFamily="2" charset="0"/>
                  </a:rPr>
                  <a:t>The basic problem of sensors’ optimal deployment aims at maximizing the utility of the network, while minimizing its cost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DaunPenh" pitchFamily="2" charset="0"/>
                  <a:ea typeface="Times New Roman" panose="02020603050405020304" pitchFamily="18"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DaunPenh" pitchFamily="2" charset="0"/>
                  <a:ea typeface="Times New Roman" panose="02020603050405020304" pitchFamily="18"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DaunPenh" pitchFamily="2" charset="0"/>
                    <a:ea typeface="Times New Roman" panose="02020603050405020304" pitchFamily="18" charset="0"/>
                    <a:cs typeface="DaunPenh" pitchFamily="2" charset="0"/>
                  </a:rPr>
                  <a:t>Given a set of n items, ﻿each of which has some value </a:t>
                </a:r>
                <a14:m>
                  <m:oMath xmlns:m="http://schemas.openxmlformats.org/officeDocument/2006/math">
                    <m:sSub>
                      <m:sSubPr>
                        <m:ctrlPr>
                          <a:rPr lang="en-US" sz="12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1200">
                            <a:solidFill>
                              <a:srgbClr val="000000"/>
                            </a:solidFill>
                            <a:latin typeface="Cambria Math" panose="02040503050406030204" pitchFamily="18" charset="0"/>
                            <a:ea typeface="Times New Roman" panose="02020603050405020304" pitchFamily="18" charset="0"/>
                            <a:cs typeface="DaunPenh" pitchFamily="2" charset="0"/>
                          </a:rPr>
                          <m:t>𝑣</m:t>
                        </m:r>
                      </m:e>
                      <m:sub>
                        <m:r>
                          <a:rPr lang="en-US" sz="12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1200" dirty="0">
                    <a:solidFill>
                      <a:srgbClr val="000000"/>
                    </a:solidFill>
                    <a:latin typeface="DaunPenh" pitchFamily="2" charset="0"/>
                    <a:ea typeface="Times New Roman" panose="02020603050405020304" pitchFamily="18" charset="0"/>
                    <a:cs typeface="DaunPenh" pitchFamily="2" charset="0"/>
                  </a:rPr>
                  <a:t> and some cost </a:t>
                </a:r>
                <a14:m>
                  <m:oMath xmlns:m="http://schemas.openxmlformats.org/officeDocument/2006/math">
                    <m:sSub>
                      <m:sSubPr>
                        <m:ctrlPr>
                          <a:rPr lang="en-US" sz="12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12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12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1200" dirty="0">
                    <a:solidFill>
                      <a:srgbClr val="000000"/>
                    </a:solidFill>
                    <a:latin typeface="DaunPenh" pitchFamily="2" charset="0"/>
                    <a:ea typeface="Times New Roman" panose="02020603050405020304" pitchFamily="18" charset="0"/>
                    <a:cs typeface="DaunPenh" pitchFamily="2" charset="0"/>
                  </a:rPr>
                  <a:t>, how do we </a:t>
                </a:r>
                <a:r>
                  <a:rPr lang="en-US" sz="1200" b="1" dirty="0">
                    <a:solidFill>
                      <a:srgbClr val="000000"/>
                    </a:solidFill>
                    <a:latin typeface="DaunPenh" pitchFamily="2" charset="0"/>
                    <a:ea typeface="Times New Roman" panose="02020603050405020304" pitchFamily="18" charset="0"/>
                    <a:cs typeface="DaunPenh" pitchFamily="2" charset="0"/>
                  </a:rPr>
                  <a:t>select a subset of those items </a:t>
                </a:r>
                <a:r>
                  <a:rPr lang="en-US" sz="1200" dirty="0">
                    <a:solidFill>
                      <a:srgbClr val="000000"/>
                    </a:solidFill>
                    <a:latin typeface="DaunPenh" pitchFamily="2" charset="0"/>
                    <a:ea typeface="Times New Roman" panose="02020603050405020304" pitchFamily="18" charset="0"/>
                    <a:cs typeface="DaunPenh" pitchFamily="2" charset="0"/>
                  </a:rPr>
                  <a:t>that </a:t>
                </a:r>
                <a:r>
                  <a:rPr lang="en-US" sz="1200" b="1" dirty="0">
                    <a:solidFill>
                      <a:srgbClr val="000000"/>
                    </a:solidFill>
                    <a:latin typeface="DaunPenh" pitchFamily="2" charset="0"/>
                    <a:ea typeface="Times New Roman" panose="02020603050405020304" pitchFamily="18" charset="0"/>
                    <a:cs typeface="DaunPenh" pitchFamily="2" charset="0"/>
                  </a:rPr>
                  <a:t>maximizes the value</a:t>
                </a:r>
                <a:r>
                  <a:rPr lang="en-US" sz="1200" dirty="0">
                    <a:solidFill>
                      <a:srgbClr val="000000"/>
                    </a:solidFill>
                    <a:latin typeface="DaunPenh" pitchFamily="2" charset="0"/>
                    <a:ea typeface="Times New Roman" panose="02020603050405020304" pitchFamily="18" charset="0"/>
                    <a:cs typeface="DaunPenh" pitchFamily="2" charset="0"/>
                  </a:rPr>
                  <a:t> while keeping the summed cost within some </a:t>
                </a:r>
                <a:r>
                  <a:rPr lang="en-US" sz="1200" b="1" dirty="0">
                    <a:solidFill>
                      <a:srgbClr val="000000"/>
                    </a:solidFill>
                    <a:latin typeface="DaunPenh" pitchFamily="2" charset="0"/>
                    <a:ea typeface="Times New Roman" panose="02020603050405020304" pitchFamily="18" charset="0"/>
                    <a:cs typeface="DaunPenh" pitchFamily="2" charset="0"/>
                  </a:rPr>
                  <a:t>capacity</a:t>
                </a:r>
                <a:r>
                  <a:rPr lang="en-US" sz="1200" dirty="0">
                    <a:solidFill>
                      <a:srgbClr val="000000"/>
                    </a:solidFill>
                    <a:latin typeface="DaunPenh" pitchFamily="2" charset="0"/>
                    <a:ea typeface="Times New Roman" panose="02020603050405020304" pitchFamily="18" charset="0"/>
                    <a:cs typeface="DaunPenh" pitchFamily="2" charset="0"/>
                  </a:rPr>
                  <a:t> </a:t>
                </a:r>
                <a14:m>
                  <m:oMath xmlns:m="http://schemas.openxmlformats.org/officeDocument/2006/math">
                    <m:sSub>
                      <m:sSubPr>
                        <m:ctrlPr>
                          <a:rPr lang="en-US" sz="12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12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1200">
                            <a:solidFill>
                              <a:srgbClr val="000000"/>
                            </a:solidFill>
                            <a:latin typeface="Cambria Math" panose="02040503050406030204" pitchFamily="18" charset="0"/>
                            <a:ea typeface="Times New Roman" panose="02020603050405020304" pitchFamily="18" charset="0"/>
                            <a:cs typeface="DaunPenh" pitchFamily="2" charset="0"/>
                          </a:rPr>
                          <m:t>𝑚𝑎𝑥</m:t>
                        </m:r>
                      </m:sub>
                    </m:sSub>
                  </m:oMath>
                </a14:m>
                <a:r>
                  <a:rPr lang="en-US" sz="1200" dirty="0">
                    <a:solidFill>
                      <a:srgbClr val="000000"/>
                    </a:solidFill>
                    <a:latin typeface="DaunPenh" pitchFamily="2" charset="0"/>
                    <a:ea typeface="Times New Roman" panose="02020603050405020304" pitchFamily="18" charset="0"/>
                    <a:cs typeface="DaunPenh"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DaunPenh" pitchFamily="2" charset="0"/>
                  <a:ea typeface="Times New Roman" panose="02020603050405020304" pitchFamily="18" charset="0"/>
                  <a:cs typeface="DaunPenh" pitchFamily="2" charset="0"/>
                </a:endParaRPr>
              </a:p>
              <a:p>
                <a:r>
                  <a:rPr lang="en-US" sz="1200" dirty="0">
                    <a:solidFill>
                      <a:srgbClr val="000000"/>
                    </a:solidFill>
                    <a:latin typeface="DaunPenh" pitchFamily="2" charset="0"/>
                    <a:cs typeface="DaunPenh" pitchFamily="2" charset="0"/>
                  </a:rPr>
                  <a:t>In both problems, candidate solutions can be represented as binary array of length n</a:t>
                </a:r>
              </a:p>
              <a:p>
                <a:r>
                  <a:rPr lang="en-US" sz="1200" dirty="0">
                    <a:solidFill>
                      <a:srgbClr val="000000"/>
                    </a:solidFill>
                    <a:latin typeface="DaunPenh" pitchFamily="2" charset="0"/>
                    <a:cs typeface="DaunPenh" pitchFamily="2" charset="0"/>
                  </a:rPr>
                  <a:t>1 = an item is included in the knapsack (or that a sensor is placed in that position)</a:t>
                </a:r>
              </a:p>
              <a:p>
                <a:r>
                  <a:rPr lang="en-US" sz="1200" dirty="0">
                    <a:solidFill>
                      <a:srgbClr val="000000"/>
                    </a:solidFill>
                    <a:latin typeface="DaunPenh" pitchFamily="2" charset="0"/>
                    <a:cs typeface="DaunPenh" pitchFamily="2" charset="0"/>
                  </a:rPr>
                  <a:t>0 = the item is omitted (or the sensor is not placed) </a:t>
                </a:r>
              </a:p>
              <a:p>
                <a:r>
                  <a:rPr lang="en-US" sz="1200" dirty="0">
                    <a:solidFill>
                      <a:srgbClr val="000000"/>
                    </a:solidFill>
                    <a:latin typeface="DaunPenh" pitchFamily="2" charset="0"/>
                    <a:cs typeface="DaunPenh" pitchFamily="2" charset="0"/>
                  </a:rPr>
                  <a:t>The solution-space size is then 2</a:t>
                </a:r>
                <a:r>
                  <a:rPr lang="en-US" sz="1200" baseline="30000" dirty="0">
                    <a:solidFill>
                      <a:srgbClr val="000000"/>
                    </a:solidFill>
                    <a:latin typeface="DaunPenh" pitchFamily="2" charset="0"/>
                    <a:cs typeface="DaunPenh" pitchFamily="2" charset="0"/>
                  </a:rPr>
                  <a:t>n</a:t>
                </a:r>
              </a:p>
              <a:p>
                <a:r>
                  <a:rPr lang="en-US" sz="1200" dirty="0">
                    <a:solidFill>
                      <a:srgbClr val="000000"/>
                    </a:solidFill>
                    <a:latin typeface="DaunPenh" pitchFamily="2" charset="0"/>
                    <a:cs typeface="DaunPenh" pitchFamily="2" charset="0"/>
                  </a:rPr>
                  <a:t>The problem is NP-hard = the time required to solve the problem, using any currently known algorithm, increases rapidly as the size of the problem grows.  </a:t>
                </a:r>
              </a:p>
              <a:p>
                <a:r>
                  <a:rPr lang="en-US" sz="1200" dirty="0">
                    <a:solidFill>
                      <a:srgbClr val="000000"/>
                    </a:solidFill>
                    <a:latin typeface="DaunPenh" pitchFamily="2" charset="0"/>
                    <a:cs typeface="DaunPenh" pitchFamily="2" charset="0"/>
                  </a:rPr>
                  <a:t>approximation algorithms are required beyond a certain size of problem. </a:t>
                </a:r>
                <a:endParaRPr lang="he-IL" dirty="0"/>
              </a:p>
              <a:p>
                <a:pPr marL="0" algn="r" defTabSz="914400" rtl="1" eaLnBrk="1" latinLnBrk="0" hangingPunct="1"/>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and some cost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are selected so values’ sum is maximized, while the summed cost is kept within some capacity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𝑚𝑎𝑥</m:t>
                        </m:r>
                      </m:sub>
                    </m:sSub>
                  </m:oMath>
                </a14:m>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out of a set of possible solutions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that has the optimal value for some fitness function f, such that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[42]. Two main categories of methods to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exist; the first are deterministic methods, which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by an exhaustive search over the set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r>
                      <m:rPr>
                        <m:nor/>
                      </m:rPr>
                      <a:rPr lang="en-US" sz="1200" kern="1200" smtClean="0">
                        <a:solidFill>
                          <a:schemeClr val="tx1"/>
                        </a:solidFill>
                        <a:effectLst/>
                        <a:latin typeface="+mn-lt"/>
                        <a:ea typeface="+mn-ea"/>
                        <a:cs typeface="+mn-cs"/>
                      </a:rPr>
                      <m:t>should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next</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be</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generated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tested</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[43].</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Local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algorithms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often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referred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to</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hill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climbers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work</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by</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taking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starting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solution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x</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then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searching</m:t>
                    </m:r>
                  </m:oMath>
                </a14:m>
                <a:r>
                  <a:rPr lang="en-US" sz="1200" kern="1200" dirty="0">
                    <a:solidFill>
                      <a:schemeClr val="tx1"/>
                    </a:solidFill>
                    <a:effectLst/>
                    <a:latin typeface="+mn-lt"/>
                    <a:ea typeface="+mn-ea"/>
                    <a:cs typeface="+mn-cs"/>
                  </a:rPr>
                  <a:t>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l" defTabSz="914400" rtl="0" eaLnBrk="1" latinLnBrk="0" hangingPunct="1"/>
                <a:endParaRPr lang="en-US" dirty="0"/>
              </a:p>
              <a:p>
                <a:pPr marL="0" algn="r" defTabSz="914400" rtl="1" eaLnBrk="1" latinLnBrk="0" hangingPunct="1"/>
                <a:r>
                  <a:rPr lang="he-IL" dirty="0"/>
                  <a:t>אין ספק שנעשו לא מעט עבודות על פריסה של חיישנים, </a:t>
                </a:r>
                <a:endParaRPr lang="en-US" dirty="0"/>
              </a:p>
              <a:p>
                <a:pPr marL="0" algn="r" defTabSz="914400" rtl="1" eaLnBrk="1" latinLnBrk="0" hangingPunct="1"/>
                <a:r>
                  <a:rPr lang="he-IL" dirty="0"/>
                  <a:t>ומקריאה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תהליך האופטימיזציה הוכתב על פי מטרת הרשת – בין אם זה הערכת חשיפה, איתור של ריכוזים מעל סף מסוים או שיפור של ביצועים של רשת קיימת. </a:t>
                </a:r>
              </a:p>
              <a:p>
                <a:pPr marL="0" algn="r" defTabSz="914400" rtl="1" eaLnBrk="1" latinLnBrk="0" hangingPunct="1"/>
                <a:endParaRPr lang="he-IL" dirty="0"/>
              </a:p>
              <a:p>
                <a:pPr marL="0" algn="r" defTabSz="914400" rtl="1" eaLnBrk="1" latinLnBrk="0" hangingPunct="1"/>
                <a:r>
                  <a:rPr lang="he-IL" dirty="0"/>
                  <a:t>אז מה הפערים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r>
                  <a:rPr lang="he-IL" dirty="0"/>
                  <a:t>המון עבודות הגיעו מרקע של מדעי המחשב, או מעולם החיישנים הכלליים, ללא ספציפיות לזיהום אוויר. </a:t>
                </a:r>
              </a:p>
              <a:p>
                <a:pPr marL="0" algn="r" defTabSz="914400" rtl="1" eaLnBrk="1" latinLnBrk="0" hangingPunct="1"/>
                <a:r>
                  <a:rPr lang="he-IL" dirty="0"/>
                  <a:t>שני הדברים האלו כן יוצרים פער – </a:t>
                </a:r>
              </a:p>
              <a:p>
                <a:pPr marL="0" algn="r" defTabSz="914400" rtl="1" eaLnBrk="1" latinLnBrk="0" hangingPunct="1"/>
                <a:r>
                  <a:rPr lang="he-IL" dirty="0"/>
                  <a:t>אנשי מדעי המחשב מתמקדים ביעילות ובזמן חישוב ללא התעמקות והבנה בחיישנים או בזיהום אוויר. כמו כן, הרבה מהעבודות שמנסות להציב חיישנים מדובר בחיישנים שטווח הגילוי חשוב להם. לעומת זאת, בזיהום אוויר, מה שמגיע לחיישן זה מה שנמדד. </a:t>
                </a:r>
                <a:endParaRPr lang="en-US" dirty="0"/>
              </a:p>
              <a:p>
                <a:pPr marL="0" algn="r" defTabSz="914400" rtl="1" eaLnBrk="1" latinLnBrk="0" hangingPunct="1"/>
                <a:endParaRPr lang="he-IL" dirty="0"/>
              </a:p>
              <a:p>
                <a:pPr marL="0" algn="r" defTabSz="914400" rtl="1" eaLnBrk="1" latinLnBrk="0" hangingPunct="1"/>
                <a:endParaRPr lang="en-US" dirty="0"/>
              </a:p>
              <a:p>
                <a:pPr marL="0" algn="l" defTabSz="914400" rtl="0" eaLnBrk="1" latinLnBrk="0" hangingPunct="1"/>
                <a:endParaRPr lang="he-IL" dirty="0"/>
              </a:p>
              <a:p>
                <a:pPr marL="0" algn="l" defTabSz="914400" rtl="0" eaLnBrk="1" latinLnBrk="0" hangingPunct="1"/>
                <a:endParaRPr lang="en-US" dirty="0"/>
              </a:p>
              <a:p>
                <a:pPr marL="0" algn="l" defTabSz="914400" rtl="0"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/27</a:t>
            </a: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a:latin typeface="DaunPenh" pitchFamily="2" charset="0"/>
                <a:cs typeface="DaunPenh" pitchFamily="2" charset="0"/>
              </a:rPr>
              <a:t>Pre-Thesis seminar - 7.8.2019</a:t>
            </a:r>
          </a:p>
          <a:p>
            <a:r>
              <a:rPr lang="en-US" sz="3200">
                <a:latin typeface="DaunPenh" pitchFamily="2" charset="0"/>
                <a:cs typeface="DaunPenh" pitchFamily="2" charset="0"/>
              </a:rPr>
              <a:t>Idit Belachsen</a:t>
            </a:r>
          </a:p>
          <a:p>
            <a:r>
              <a:rPr lang="en-US" sz="3200" b="1">
                <a:latin typeface="DaunPenh" pitchFamily="2" charset="0"/>
                <a:cs typeface="DaunPenh" pitchFamily="2" charset="0"/>
              </a:rPr>
              <a:t>Advisors:</a:t>
            </a:r>
            <a:r>
              <a:rPr lang="en-US" sz="3200">
                <a:latin typeface="DaunPenh" pitchFamily="2" charset="0"/>
                <a:cs typeface="DaunPenh" pitchFamily="2" charset="0"/>
              </a:rPr>
              <a:t> Associate Professors - Barak Fishbain,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70048" y="1304474"/>
            <a:ext cx="3488195" cy="1308074"/>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6455195" y="216211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779637" y="1646364"/>
            <a:ext cx="4593549" cy="3331936"/>
            <a:chOff x="449020" y="2026125"/>
            <a:chExt cx="4593549" cy="3331936"/>
          </a:xfrm>
        </p:grpSpPr>
        <p:sp>
          <p:nvSpPr>
            <p:cNvPr id="51" name="Content Placeholder 2">
              <a:extLst>
                <a:ext uri="{FF2B5EF4-FFF2-40B4-BE49-F238E27FC236}">
                  <a16:creationId xmlns:a16="http://schemas.microsoft.com/office/drawing/2014/main" id="{D910DC1B-7D2A-3A4E-8E5F-9155A935F519}"/>
                </a:ext>
              </a:extLst>
            </p:cNvPr>
            <p:cNvSpPr txBox="1">
              <a:spLocks/>
            </p:cNvSpPr>
            <p:nvPr/>
          </p:nvSpPr>
          <p:spPr>
            <a:xfrm>
              <a:off x="453137" y="3038224"/>
              <a:ext cx="4589432" cy="231983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Connect between emissions and predicted concentrations</a:t>
              </a:r>
            </a:p>
            <a:p>
              <a:r>
                <a:rPr lang="en-US" sz="3000" dirty="0">
                  <a:latin typeface="DaunPenh" pitchFamily="2" charset="0"/>
                  <a:cs typeface="DaunPenh" pitchFamily="2" charset="0"/>
                </a:rPr>
                <a:t>What models exist?</a:t>
              </a:r>
            </a:p>
            <a:p>
              <a:r>
                <a:rPr lang="en-US" sz="3000" dirty="0">
                  <a:latin typeface="DaunPenh" pitchFamily="2" charset="0"/>
                  <a:cs typeface="DaunPenh" pitchFamily="2" charset="0"/>
                </a:rPr>
                <a:t>The Gaussian plume model</a:t>
              </a:r>
            </a:p>
          </p:txBody>
        </p:sp>
        <p:sp>
          <p:nvSpPr>
            <p:cNvPr id="52" name="Rectangle 51">
              <a:extLst>
                <a:ext uri="{FF2B5EF4-FFF2-40B4-BE49-F238E27FC236}">
                  <a16:creationId xmlns:a16="http://schemas.microsoft.com/office/drawing/2014/main" id="{C8DBD9F1-3BBD-B444-B245-EB01A2F595D7}"/>
                </a:ext>
              </a:extLst>
            </p:cNvPr>
            <p:cNvSpPr/>
            <p:nvPr/>
          </p:nvSpPr>
          <p:spPr>
            <a:xfrm>
              <a:off x="449020" y="2149496"/>
              <a:ext cx="3777863" cy="954107"/>
            </a:xfrm>
            <a:prstGeom prst="rect">
              <a:avLst/>
            </a:prstGeom>
          </p:spPr>
          <p:txBody>
            <a:bodyPr wrap="square">
              <a:spAutoFit/>
            </a:bodyPr>
            <a:lstStyle/>
            <a:p>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3804959" y="2026125"/>
              <a:ext cx="1155046" cy="944878"/>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3988105" y="4677929"/>
            <a:ext cx="4408294" cy="1547983"/>
            <a:chOff x="2982244" y="4981866"/>
            <a:chExt cx="4408294" cy="1547983"/>
          </a:xfrm>
        </p:grpSpPr>
        <p:sp>
          <p:nvSpPr>
            <p:cNvPr id="54" name="Content Placeholder 2">
              <a:extLst>
                <a:ext uri="{FF2B5EF4-FFF2-40B4-BE49-F238E27FC236}">
                  <a16:creationId xmlns:a16="http://schemas.microsoft.com/office/drawing/2014/main" id="{7BC92420-3172-2A41-B25A-71E1C7ABD961}"/>
                </a:ext>
              </a:extLst>
            </p:cNvPr>
            <p:cNvSpPr txBox="1">
              <a:spLocks/>
            </p:cNvSpPr>
            <p:nvPr/>
          </p:nvSpPr>
          <p:spPr>
            <a:xfrm>
              <a:off x="2982244" y="5873092"/>
              <a:ext cx="4408294" cy="65675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Relevant meteorological parameters</a:t>
              </a:r>
            </a:p>
          </p:txBody>
        </p:sp>
        <p:sp>
          <p:nvSpPr>
            <p:cNvPr id="55" name="Rectangle 54">
              <a:extLst>
                <a:ext uri="{FF2B5EF4-FFF2-40B4-BE49-F238E27FC236}">
                  <a16:creationId xmlns:a16="http://schemas.microsoft.com/office/drawing/2014/main" id="{B6A40E17-543C-9D44-B9D2-7EA0A7CBB391}"/>
                </a:ext>
              </a:extLst>
            </p:cNvPr>
            <p:cNvSpPr/>
            <p:nvPr/>
          </p:nvSpPr>
          <p:spPr>
            <a:xfrm>
              <a:off x="3000128" y="5421185"/>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4511895" y="4981866"/>
              <a:ext cx="1501007" cy="836654"/>
              <a:chOff x="5816600" y="4932371"/>
              <a:chExt cx="1501007" cy="836654"/>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5816600" y="5112241"/>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6605325" y="4932371"/>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Content Placeholder 2">
            <a:extLst>
              <a:ext uri="{FF2B5EF4-FFF2-40B4-BE49-F238E27FC236}">
                <a16:creationId xmlns:a16="http://schemas.microsoft.com/office/drawing/2014/main" id="{6E71BBA9-54FD-D749-B632-B1EE9FD80F9E}"/>
              </a:ext>
            </a:extLst>
          </p:cNvPr>
          <p:cNvSpPr>
            <a:spLocks noGrp="1"/>
          </p:cNvSpPr>
          <p:nvPr>
            <p:ph idx="1"/>
          </p:nvPr>
        </p:nvSpPr>
        <p:spPr>
          <a:xfrm>
            <a:off x="6455195" y="2639080"/>
            <a:ext cx="4589432" cy="2319835"/>
          </a:xfrm>
          <a:ln>
            <a:solidFill>
              <a:srgbClr val="E94C00"/>
            </a:solidFill>
          </a:ln>
        </p:spPr>
        <p:txBody>
          <a:bodyPr anchor="ctr"/>
          <a:lstStyle/>
          <a:p>
            <a:r>
              <a:rPr lang="en-US" sz="3000" dirty="0">
                <a:latin typeface="DaunPenh" pitchFamily="2" charset="0"/>
                <a:cs typeface="DaunPenh" pitchFamily="2" charset="0"/>
              </a:rPr>
              <a:t>What is multi-objective optimization?</a:t>
            </a:r>
          </a:p>
          <a:p>
            <a:r>
              <a:rPr lang="en-US" sz="3000" dirty="0">
                <a:latin typeface="DaunPenh" pitchFamily="2" charset="0"/>
                <a:cs typeface="DaunPenh" pitchFamily="2" charset="0"/>
              </a:rPr>
              <a:t>What are Evolutionary Algorithms? </a:t>
            </a:r>
          </a:p>
          <a:p>
            <a:r>
              <a:rPr lang="en-US" sz="3000" dirty="0">
                <a:latin typeface="DaunPenh" pitchFamily="2" charset="0"/>
                <a:cs typeface="DaunPenh" pitchFamily="2" charset="0"/>
              </a:rPr>
              <a:t>What is the Borg Framework?</a:t>
            </a:r>
          </a:p>
        </p:txBody>
      </p:sp>
    </p:spTree>
    <p:extLst>
      <p:ext uri="{BB962C8B-B14F-4D97-AF65-F5344CB8AC3E}">
        <p14:creationId xmlns:p14="http://schemas.microsoft.com/office/powerpoint/2010/main" val="282543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597547" y="301169"/>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247948" y="1609136"/>
            <a:ext cx="8585156" cy="2862322"/>
          </a:xfrm>
          <a:prstGeom prst="rect">
            <a:avLst/>
          </a:prstGeom>
        </p:spPr>
        <p:txBody>
          <a:bodyPr wrap="square">
            <a:spAutoFit/>
          </a:bodyPr>
          <a:lstStyle/>
          <a:p>
            <a:pPr marL="457200" indent="-457200">
              <a:buFont typeface="Arial" panose="020B0604020202020204" pitchFamily="34" charset="0"/>
              <a:buChar char="•"/>
            </a:pPr>
            <a:r>
              <a:rPr lang="en-US" sz="3000" dirty="0">
                <a:latin typeface="DaunPenh" pitchFamily="2" charset="0"/>
                <a:cs typeface="DaunPenh" pitchFamily="2" charset="0"/>
              </a:rPr>
              <a:t>Types: box models, Gaussian plume models, </a:t>
            </a:r>
            <a:r>
              <a:rPr lang="en-US" sz="3000" dirty="0" err="1">
                <a:latin typeface="DaunPenh" pitchFamily="2" charset="0"/>
                <a:cs typeface="DaunPenh" pitchFamily="2" charset="0"/>
              </a:rPr>
              <a:t>Lagrangian</a:t>
            </a:r>
            <a:r>
              <a:rPr lang="en-US" sz="3000" dirty="0">
                <a:latin typeface="DaunPenh" pitchFamily="2" charset="0"/>
                <a:cs typeface="DaunPenh" pitchFamily="2" charset="0"/>
              </a:rPr>
              <a:t> models, Eulerian dispersion models, Dense gas models </a:t>
            </a:r>
          </a:p>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4"/>
          <a:stretch>
            <a:fillRect/>
          </a:stretch>
        </p:blipFill>
        <p:spPr>
          <a:xfrm>
            <a:off x="6492332" y="82855"/>
            <a:ext cx="5559861" cy="3557430"/>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CFB3677-3B56-4E4B-A6E2-85020D3669D6}"/>
                  </a:ext>
                </a:extLst>
              </p:cNvPr>
              <p:cNvSpPr/>
              <p:nvPr/>
            </p:nvSpPr>
            <p:spPr>
              <a:xfrm>
                <a:off x="422872" y="4819605"/>
                <a:ext cx="11625511" cy="1849865"/>
              </a:xfrm>
              <a:prstGeom prst="rect">
                <a:avLst/>
              </a:prstGeom>
            </p:spPr>
            <p:txBody>
              <a:bodyPr wrap="square">
                <a:spAutoFit/>
              </a:bodyPr>
              <a:lstStyle/>
              <a:p>
                <a:r>
                  <a:rPr lang="en-US" sz="2800" dirty="0">
                    <a:latin typeface="DaunPenh" pitchFamily="2" charset="0"/>
                    <a:cs typeface="DaunPenh" pitchFamily="2" charset="0"/>
                  </a:rPr>
                  <a:t>Q [kg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release rate from the stack, H [m] = effective height (actual stack height h + plume rise </a:t>
                </a:r>
                <a:r>
                  <a:rPr lang="en-US" sz="2800" dirty="0">
                    <a:latin typeface="DaunPenh" pitchFamily="2" charset="0"/>
                    <a:cs typeface="DaunPenh" pitchFamily="2" charset="0"/>
                    <a:sym typeface="Symbol" pitchFamily="2" charset="2"/>
                  </a:rPr>
                  <a:t></a:t>
                </a:r>
                <a:r>
                  <a:rPr lang="en-US" sz="2800" dirty="0">
                    <a:latin typeface="DaunPenh" pitchFamily="2" charset="0"/>
                    <a:cs typeface="DaunPenh" pitchFamily="2" charset="0"/>
                  </a:rPr>
                  <a:t>h)</a:t>
                </a:r>
              </a:p>
              <a:p>
                <a:r>
                  <a:rPr lang="en-US" sz="2800" dirty="0">
                    <a:latin typeface="DaunPenh" pitchFamily="2" charset="0"/>
                    <a:cs typeface="DaunPenh" pitchFamily="2" charset="0"/>
                  </a:rPr>
                  <a:t>x, y and z [m] = downwind, crosswind and vertical distances, </a:t>
                </a:r>
                <a14:m>
                  <m:oMath xmlns:m="http://schemas.openxmlformats.org/officeDocument/2006/math">
                    <m:acc>
                      <m:accPr>
                        <m:chr m:val="̅"/>
                        <m:ctrlPr>
                          <a:rPr lang="en-US" sz="2800" i="1">
                            <a:latin typeface="Cambria Math" panose="02040503050406030204" pitchFamily="18" charset="0"/>
                            <a:cs typeface="DaunPenh" pitchFamily="2" charset="0"/>
                          </a:rPr>
                        </m:ctrlPr>
                      </m:accPr>
                      <m:e>
                        <m:r>
                          <a:rPr lang="en-US" sz="2800">
                            <a:latin typeface="Cambria Math" panose="02040503050406030204" pitchFamily="18" charset="0"/>
                            <a:cs typeface="DaunPenh" pitchFamily="2" charset="0"/>
                          </a:rPr>
                          <m:t>𝑢</m:t>
                        </m:r>
                      </m:e>
                    </m:acc>
                  </m:oMath>
                </a14:m>
                <a:r>
                  <a:rPr lang="en-US" sz="2800" dirty="0">
                    <a:latin typeface="DaunPenh" pitchFamily="2" charset="0"/>
                    <a:cs typeface="DaunPenh" pitchFamily="2" charset="0"/>
                  </a:rPr>
                  <a:t> [m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mean wind speed, </a:t>
                </a:r>
              </a:p>
              <a:p>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𝑦</m:t>
                        </m:r>
                      </m:sub>
                    </m:sSub>
                  </m:oMath>
                </a14:m>
                <a:r>
                  <a:rPr lang="en-US" sz="2800" dirty="0">
                    <a:latin typeface="DaunPenh" pitchFamily="2" charset="0"/>
                    <a:cs typeface="DaunPenh" pitchFamily="2" charset="0"/>
                  </a:rPr>
                  <a:t> and </a:t>
                </a:r>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𝑧</m:t>
                        </m:r>
                      </m:sub>
                    </m:sSub>
                  </m:oMath>
                </a14:m>
                <a:r>
                  <a:rPr lang="en-US" sz="2800" dirty="0">
                    <a:latin typeface="DaunPenh" pitchFamily="2" charset="0"/>
                    <a:cs typeface="DaunPenh" pitchFamily="2" charset="0"/>
                  </a:rPr>
                  <a:t> [m] = represent the standard deviation of the Gaussian concentration distribution</a:t>
                </a:r>
              </a:p>
              <a:p>
                <a:endParaRPr lang="en-US" sz="2800" dirty="0">
                  <a:latin typeface="DaunPenh" pitchFamily="2" charset="0"/>
                  <a:cs typeface="DaunPenh" pitchFamily="2" charset="0"/>
                </a:endParaRPr>
              </a:p>
            </p:txBody>
          </p:sp>
        </mc:Choice>
        <mc:Fallback xmlns="">
          <p:sp>
            <p:nvSpPr>
              <p:cNvPr id="14" name="Rectangle 13">
                <a:extLst>
                  <a:ext uri="{FF2B5EF4-FFF2-40B4-BE49-F238E27FC236}">
                    <a16:creationId xmlns:a16="http://schemas.microsoft.com/office/drawing/2014/main" id="{1CFB3677-3B56-4E4B-A6E2-85020D3669D6}"/>
                  </a:ext>
                </a:extLst>
              </p:cNvPr>
              <p:cNvSpPr>
                <a:spLocks noRot="1" noChangeAspect="1" noMove="1" noResize="1" noEditPoints="1" noAdjustHandles="1" noChangeArrowheads="1" noChangeShapeType="1" noTextEdit="1"/>
              </p:cNvSpPr>
              <p:nvPr/>
            </p:nvSpPr>
            <p:spPr>
              <a:xfrm>
                <a:off x="422872" y="4819605"/>
                <a:ext cx="11625511" cy="1849865"/>
              </a:xfrm>
              <a:prstGeom prst="rect">
                <a:avLst/>
              </a:prstGeom>
              <a:blipFill>
                <a:blip r:embed="rId5"/>
                <a:stretch>
                  <a:fillRect l="-981" t="-7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2150364" y="3735551"/>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2150364" y="3735551"/>
                <a:ext cx="7891272" cy="73590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model 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417576" y="1738814"/>
            <a:ext cx="647899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p>
          <a:p>
            <a:pPr>
              <a:lnSpc>
                <a:spcPct val="100000"/>
              </a:lnSpc>
            </a:pPr>
            <a:r>
              <a:rPr lang="en-US" altLang="en-US" sz="3000" dirty="0">
                <a:latin typeface="DaunPenh" pitchFamily="2" charset="0"/>
                <a:cs typeface="DaunPenh" pitchFamily="2" charset="0"/>
              </a:rPr>
              <a:t>The wind velocity is constant and aligned with the positive x-axis.</a:t>
            </a:r>
          </a:p>
          <a:p>
            <a:pPr>
              <a:lnSpc>
                <a:spcPct val="100000"/>
              </a:lnSpc>
            </a:pPr>
            <a:r>
              <a:rPr lang="en-US" altLang="en-US" sz="3000" dirty="0">
                <a:latin typeface="DaunPenh" pitchFamily="2" charset="0"/>
                <a:cs typeface="DaunPenh" pitchFamily="2" charset="0"/>
              </a:rPr>
              <a:t>Variations in topography are negligible so that the ground surface can be taken as the plane z=0.</a:t>
            </a:r>
          </a:p>
          <a:p>
            <a:pPr>
              <a:lnSpc>
                <a:spcPct val="100000"/>
              </a:lnSpc>
            </a:pPr>
            <a:r>
              <a:rPr lang="en-US" altLang="en-US" sz="3000" dirty="0">
                <a:latin typeface="DaunPenh" pitchFamily="2" charset="0"/>
                <a:cs typeface="DaunPenh" pitchFamily="2" charset="0"/>
              </a:rPr>
              <a:t>The pollutant does not penetrate the ground.</a:t>
            </a: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p>
          <a:p>
            <a:pPr>
              <a:lnSpc>
                <a:spcPct val="100000"/>
              </a:lnSpc>
            </a:pPr>
            <a:r>
              <a:rPr lang="en-US" altLang="en-US" sz="3000" dirty="0">
                <a:latin typeface="DaunPenh" pitchFamily="2" charset="0"/>
                <a:cs typeface="DaunPenh" pitchFamily="2" charset="0"/>
              </a:rPr>
              <a:t>Background pollution is negligible </a:t>
            </a: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8" name="Group 17">
            <a:extLst>
              <a:ext uri="{FF2B5EF4-FFF2-40B4-BE49-F238E27FC236}">
                <a16:creationId xmlns:a16="http://schemas.microsoft.com/office/drawing/2014/main" id="{155A8824-38E8-7E46-B494-F7FE4984E066}"/>
              </a:ext>
            </a:extLst>
          </p:cNvPr>
          <p:cNvGrpSpPr/>
          <p:nvPr/>
        </p:nvGrpSpPr>
        <p:grpSpPr>
          <a:xfrm>
            <a:off x="7131820" y="2265698"/>
            <a:ext cx="4642604" cy="2907566"/>
            <a:chOff x="7131820" y="2265698"/>
            <a:chExt cx="4642604" cy="2907566"/>
          </a:xfrm>
        </p:grpSpPr>
        <p:pic>
          <p:nvPicPr>
            <p:cNvPr id="6" name="Picture 5">
              <a:extLst>
                <a:ext uri="{FF2B5EF4-FFF2-40B4-BE49-F238E27FC236}">
                  <a16:creationId xmlns:a16="http://schemas.microsoft.com/office/drawing/2014/main" id="{5EC226C2-152C-BE43-8CED-D6564B4D21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11859F-2299-3742-B507-39FD34B34189}"/>
                    </a:ext>
                  </a:extLst>
                </p:cNvPr>
                <p:cNvSpPr/>
                <p:nvPr/>
              </p:nvSpPr>
              <p:spPr>
                <a:xfrm>
                  <a:off x="7397030" y="2353383"/>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6" name="Rectangle 15">
                  <a:extLst>
                    <a:ext uri="{FF2B5EF4-FFF2-40B4-BE49-F238E27FC236}">
                      <a16:creationId xmlns:a16="http://schemas.microsoft.com/office/drawing/2014/main" id="{F411859F-2299-3742-B507-39FD34B34189}"/>
                    </a:ext>
                  </a:extLst>
                </p:cNvPr>
                <p:cNvSpPr>
                  <a:spLocks noRot="1" noChangeAspect="1" noMove="1" noResize="1" noEditPoints="1" noAdjustHandles="1" noChangeArrowheads="1" noChangeShapeType="1" noTextEdit="1"/>
                </p:cNvSpPr>
                <p:nvPr/>
              </p:nvSpPr>
              <p:spPr>
                <a:xfrm>
                  <a:off x="7397030" y="2353383"/>
                  <a:ext cx="266420" cy="574837"/>
                </a:xfrm>
                <a:prstGeom prst="rect">
                  <a:avLst/>
                </a:prstGeom>
                <a:blipFill>
                  <a:blip r:embed="rId4"/>
                  <a:stretch>
                    <a:fillRect r="-472727"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244591-A53B-E247-86CE-7A66A3EA0660}"/>
                    </a:ext>
                  </a:extLst>
                </p:cNvPr>
                <p:cNvSpPr/>
                <p:nvPr/>
              </p:nvSpPr>
              <p:spPr>
                <a:xfrm>
                  <a:off x="9475461" y="226569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7" name="Rectangle 16">
                  <a:extLst>
                    <a:ext uri="{FF2B5EF4-FFF2-40B4-BE49-F238E27FC236}">
                      <a16:creationId xmlns:a16="http://schemas.microsoft.com/office/drawing/2014/main" id="{80244591-A53B-E247-86CE-7A66A3EA0660}"/>
                    </a:ext>
                  </a:extLst>
                </p:cNvPr>
                <p:cNvSpPr>
                  <a:spLocks noRot="1" noChangeAspect="1" noMove="1" noResize="1" noEditPoints="1" noAdjustHandles="1" noChangeArrowheads="1" noChangeShapeType="1" noTextEdit="1"/>
                </p:cNvSpPr>
                <p:nvPr/>
              </p:nvSpPr>
              <p:spPr>
                <a:xfrm>
                  <a:off x="9475461" y="2265698"/>
                  <a:ext cx="2298963" cy="750205"/>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6630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445009" y="1942183"/>
            <a:ext cx="5778083"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 creating tradeoffs between conflicting objectives, such as - error rate and cost.</a:t>
            </a:r>
            <a:endParaRPr lang="he-IL" sz="3000"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A Pareto frontier is the set of non-dominated solutions, being chosen as optimal, if no objective can be improved without harming at least one other objective. </a:t>
            </a:r>
          </a:p>
          <a:p>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14</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3F75F49-8EEC-4D43-892A-BD43052E26DE}"/>
                  </a:ext>
                </a:extLst>
              </p:cNvPr>
              <p:cNvSpPr/>
              <p:nvPr/>
            </p:nvSpPr>
            <p:spPr>
              <a:xfrm>
                <a:off x="704922" y="3645111"/>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704922" y="3645111"/>
                <a:ext cx="5502532" cy="411395"/>
              </a:xfrm>
              <a:prstGeom prst="rect">
                <a:avLst/>
              </a:prstGeom>
              <a:blipFill>
                <a:blip r:embed="rId4"/>
                <a:stretch>
                  <a:fillRect r="-230" b="-1212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15</a:t>
            </a:fld>
            <a:endParaRPr lang="en-US" dirty="0"/>
          </a:p>
        </p:txBody>
      </p:sp>
    </p:spTree>
    <p:extLst>
      <p:ext uri="{BB962C8B-B14F-4D97-AF65-F5344CB8AC3E}">
        <p14:creationId xmlns:p14="http://schemas.microsoft.com/office/powerpoint/2010/main" val="16355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22" name="Group 21">
            <a:extLst>
              <a:ext uri="{FF2B5EF4-FFF2-40B4-BE49-F238E27FC236}">
                <a16:creationId xmlns:a16="http://schemas.microsoft.com/office/drawing/2014/main" id="{A9D0102F-1AA4-A947-B96E-C7080F4AEA2F}"/>
              </a:ext>
            </a:extLst>
          </p:cNvPr>
          <p:cNvGrpSpPr/>
          <p:nvPr/>
        </p:nvGrpSpPr>
        <p:grpSpPr>
          <a:xfrm>
            <a:off x="9433560" y="6293521"/>
            <a:ext cx="2432304" cy="523220"/>
            <a:chOff x="219456" y="6382512"/>
            <a:chExt cx="2432304" cy="523220"/>
          </a:xfrm>
        </p:grpSpPr>
        <p:cxnSp>
          <p:nvCxnSpPr>
            <p:cNvPr id="23" name="Straight Connector 22">
              <a:extLst>
                <a:ext uri="{FF2B5EF4-FFF2-40B4-BE49-F238E27FC236}">
                  <a16:creationId xmlns:a16="http://schemas.microsoft.com/office/drawing/2014/main" id="{3305184A-AE24-2947-970B-CB35E59CFEBD}"/>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356E3CE-68D5-F94B-8D58-CB33DD11C6E0}"/>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9932" y="1593574"/>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r>
              <a:rPr lang="en-US" sz="3000" dirty="0">
                <a:latin typeface="DaunPenh" pitchFamily="2" charset="0"/>
                <a:cs typeface="DaunPenh" pitchFamily="2" charset="0"/>
              </a:rPr>
              <a:t>Classified as a hyper-heuristic global multi-objective search tool </a:t>
            </a:r>
          </a:p>
          <a:p>
            <a:pPr marL="457200" indent="-457200" algn="just"/>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spTree>
    <p:extLst>
      <p:ext uri="{BB962C8B-B14F-4D97-AF65-F5344CB8AC3E}">
        <p14:creationId xmlns:p14="http://schemas.microsoft.com/office/powerpoint/2010/main" val="180918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r>
                  <a:rPr lang="he-IL" sz="3000" dirty="0">
                    <a:latin typeface="DaunPenh" pitchFamily="2" charset="0"/>
                    <a:cs typeface="DaunPenh" pitchFamily="2" charset="0"/>
                  </a:rPr>
                  <a:t> </a:t>
                </a:r>
                <a:r>
                  <a:rPr lang="en-US" sz="3000" dirty="0">
                    <a:latin typeface="DaunPenh" pitchFamily="2" charset="0"/>
                    <a:cs typeface="DaunPenh" pitchFamily="2" charset="0"/>
                  </a:rPr>
                  <a:t> (the industrial area and its surroundings) where we wish to place our network of sensors at. </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Each source,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for a specific time 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 Each sensor, </a:t>
                </a:r>
                <a14:m>
                  <m:oMath xmlns:m="http://schemas.openxmlformats.org/officeDocument/2006/math">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records a pollution level of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14:m>
                  <m:oMath xmlns:m="http://schemas.openxmlformats.org/officeDocument/2006/math">
                    <m:r>
                      <a:rPr lang="en-US" sz="2000">
                        <a:latin typeface="Cambria Math" panose="02040503050406030204" pitchFamily="18" charset="0"/>
                        <a:cs typeface="DaunPenh" pitchFamily="2" charset="0"/>
                      </a:rPr>
                      <m:t>[</m:t>
                    </m:r>
                    <m:r>
                      <m:rPr>
                        <m:sty m:val="p"/>
                      </m:rPr>
                      <a:rPr lang="en-US" sz="2000">
                        <a:latin typeface="Cambria Math" panose="02040503050406030204" pitchFamily="18" charset="0"/>
                        <a:cs typeface="DaunPenh" pitchFamily="2" charset="0"/>
                      </a:rPr>
                      <m:t>μ</m:t>
                    </m:r>
                    <m:r>
                      <m:rPr>
                        <m:sty m:val="p"/>
                      </m:rPr>
                      <a:rPr lang="en-US" sz="2000">
                        <a:latin typeface="Cambria Math" panose="02040503050406030204" pitchFamily="18" charset="0"/>
                        <a:cs typeface="DaunPenh" pitchFamily="2" charset="0"/>
                      </a:rPr>
                      <m:t>g</m:t>
                    </m:r>
                    <m:r>
                      <a:rPr lang="en-US" sz="2000">
                        <a:latin typeface="Cambria Math" panose="02040503050406030204" pitchFamily="18" charset="0"/>
                        <a:cs typeface="DaunPenh" pitchFamily="2" charset="0"/>
                      </a:rPr>
                      <m:t> </m:t>
                    </m:r>
                    <m:sSup>
                      <m:sSupPr>
                        <m:ctrlPr>
                          <a:rPr lang="en-US" sz="2000" i="1">
                            <a:latin typeface="Cambria Math" panose="02040503050406030204" pitchFamily="18" charset="0"/>
                            <a:cs typeface="DaunPenh" pitchFamily="2" charset="0"/>
                          </a:rPr>
                        </m:ctrlPr>
                      </m:sSupPr>
                      <m:e>
                        <m:r>
                          <m:rPr>
                            <m:sty m:val="p"/>
                          </m:rPr>
                          <a:rPr lang="en-US" sz="2000">
                            <a:latin typeface="Cambria Math" panose="02040503050406030204" pitchFamily="18" charset="0"/>
                            <a:cs typeface="DaunPenh" pitchFamily="2" charset="0"/>
                          </a:rPr>
                          <m:t>m</m:t>
                        </m:r>
                      </m:e>
                      <m:sup>
                        <m:r>
                          <a:rPr lang="en-US" sz="2000">
                            <a:latin typeface="Cambria Math" panose="02040503050406030204" pitchFamily="18" charset="0"/>
                            <a:cs typeface="DaunPenh" pitchFamily="2" charset="0"/>
                          </a:rPr>
                          <m:t>−3</m:t>
                        </m:r>
                      </m:sup>
                    </m:sSup>
                    <m:r>
                      <a:rPr lang="en-US" sz="2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1206" t="-1170" r="-1206" b="-690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Main goal: finding an optimal deployment (number and locations) of a set of sensors </a:t>
                </a: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considering a set of potential positions in the region of interest, so a possible increase in industrial gas emissions is more likely to be detected and the source-term estimation problem is more likely to be resolved. </a:t>
                </a:r>
              </a:p>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3801" r="-1291" b="-7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000" b="1" dirty="0">
                    <a:latin typeface="DaunPenh" pitchFamily="2" charset="0"/>
                    <a:cs typeface="DaunPenh" pitchFamily="2" charset="0"/>
                  </a:rPr>
                  <a:t>The basic model: </a:t>
                </a:r>
                <a:r>
                  <a:rPr lang="en-US" sz="3200" dirty="0">
                    <a:latin typeface="DaunPenh" pitchFamily="2" charset="0"/>
                    <a:cs typeface="DaunPenh" pitchFamily="2" charset="0"/>
                  </a:rPr>
                  <a:t>Each combination (WS, WD, SC) is assumed to have a probability of </a:t>
                </a:r>
                <a14:m>
                  <m:oMath xmlns:m="http://schemas.openxmlformats.org/officeDocument/2006/math">
                    <m:r>
                      <a:rPr lang="en-US" sz="2400">
                        <a:latin typeface="Cambria Math" panose="02040503050406030204" pitchFamily="18" charset="0"/>
                        <a:cs typeface="DaunPenh" pitchFamily="2" charset="0"/>
                      </a:rPr>
                      <m:t>𝑝</m:t>
                    </m:r>
                  </m:oMath>
                </a14:m>
                <a:r>
                  <a:rPr lang="en-US" sz="3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2400" i="1">
                            <a:latin typeface="Cambria Math" panose="02040503050406030204" pitchFamily="18" charset="0"/>
                            <a:cs typeface="DaunPenh" pitchFamily="2" charset="0"/>
                          </a:rPr>
                        </m:ctrlPr>
                      </m:naryPr>
                      <m:sub/>
                      <m:sup/>
                      <m:e>
                        <m:r>
                          <a:rPr lang="en-US" sz="2400">
                            <a:latin typeface="Cambria Math" panose="02040503050406030204" pitchFamily="18" charset="0"/>
                            <a:cs typeface="DaunPenh" pitchFamily="2" charset="0"/>
                          </a:rPr>
                          <m:t>𝑝</m:t>
                        </m:r>
                        <m:r>
                          <a:rPr lang="en-US" sz="2400">
                            <a:latin typeface="Cambria Math" panose="02040503050406030204" pitchFamily="18" charset="0"/>
                            <a:cs typeface="DaunPenh" pitchFamily="2" charset="0"/>
                          </a:rPr>
                          <m:t>=1</m:t>
                        </m:r>
                      </m:e>
                    </m:nary>
                  </m:oMath>
                </a14:m>
                <a:r>
                  <a:rPr lang="en-US" sz="3200" dirty="0">
                    <a:latin typeface="DaunPenh" pitchFamily="2" charset="0"/>
                    <a:cs typeface="DaunPenh" pitchFamily="2" charset="0"/>
                  </a:rPr>
                  <a:t>. The Gaussian plume model is applied with all meteorological combinations, to obtain steady state solutions of pollution concentration maps. Each concentration map is given a weight according to the meteorological frequencies derived.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371" t="-292" r="-343" b="-438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B219356-9E3E-9A47-80CE-7C628BCD632B}"/>
              </a:ext>
            </a:extLst>
          </p:cNvPr>
          <p:cNvGrpSpPr/>
          <p:nvPr/>
        </p:nvGrpSpPr>
        <p:grpSpPr>
          <a:xfrm>
            <a:off x="6022647" y="2341972"/>
            <a:ext cx="6169353" cy="1659322"/>
            <a:chOff x="6096000" y="3688364"/>
            <a:chExt cx="6169353" cy="1659322"/>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2099966-BB26-654E-8C83-5F00B896C813}"/>
                    </a:ext>
                  </a:extLst>
                </p:cNvPr>
                <p:cNvSpPr/>
                <p:nvPr/>
              </p:nvSpPr>
              <p:spPr>
                <a:xfrm>
                  <a:off x="6436963" y="4739058"/>
                  <a:ext cx="5828390" cy="608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Ψ</m:t>
                            </m:r>
                          </m:e>
                          <m:sub>
                            <m:r>
                              <m:rPr>
                                <m:sty m:val="p"/>
                              </m:rPr>
                              <a:rPr lang="en-US" sz="2000" i="0">
                                <a:latin typeface="Cambria Math" panose="02040503050406030204" pitchFamily="18" charset="0"/>
                              </a:rPr>
                              <m:t>percentile</m:t>
                            </m:r>
                            <m:r>
                              <m:rPr>
                                <m:lit/>
                              </m:rPr>
                              <a:rPr lang="en-US" sz="2000" i="0">
                                <a:latin typeface="Cambria Math" panose="02040503050406030204" pitchFamily="18" charset="0"/>
                              </a:rPr>
                              <m:t>_</m:t>
                            </m:r>
                            <m:r>
                              <m:rPr>
                                <m:sty m:val="p"/>
                              </m:rPr>
                              <a:rPr lang="en-US" sz="2000" i="0">
                                <a:latin typeface="Cambria Math" panose="02040503050406030204" pitchFamily="18" charset="0"/>
                              </a:rPr>
                              <m:t>PED</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max</m:t>
                                    </m:r>
                                  </m:e>
                                </m:d>
                              </m:fName>
                              <m:e>
                                <m:d>
                                  <m:dPr>
                                    <m:begChr m:val=""/>
                                    <m:endChr m:val="}"/>
                                    <m:ctrlPr>
                                      <a:rPr lang="en-US" sz="2000" i="1" smtClean="0">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x</m:t>
                                        </m:r>
                                      </m:e>
                                      <m:sup>
                                        <m:r>
                                          <m:rPr>
                                            <m:sty m:val="p"/>
                                          </m:rPr>
                                          <a:rPr lang="en-US" sz="2000" i="0">
                                            <a:latin typeface="Cambria Math" panose="02040503050406030204" pitchFamily="18" charset="0"/>
                                          </a:rPr>
                                          <m:t>th</m:t>
                                        </m:r>
                                      </m:sup>
                                    </m:sSup>
                                    <m:r>
                                      <a:rPr lang="en-US" sz="2000" i="0">
                                        <a:latin typeface="Cambria Math" panose="02040503050406030204" pitchFamily="18" charset="0"/>
                                      </a:rPr>
                                      <m:t> </m:t>
                                    </m:r>
                                    <m:r>
                                      <m:rPr>
                                        <m:sty m:val="p"/>
                                      </m:rPr>
                                      <a:rPr lang="en-US" sz="2000" i="0">
                                        <a:latin typeface="Cambria Math" panose="02040503050406030204" pitchFamily="18" charset="0"/>
                                      </a:rPr>
                                      <m:t>percentile</m:t>
                                    </m:r>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PED</m:t>
                                        </m:r>
                                      </m:e>
                                      <m:sub>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S</m:t>
                                                </m:r>
                                              </m:e>
                                            </m:d>
                                          </m:e>
                                          <m:sup>
                                            <m:r>
                                              <a:rPr lang="en-US" sz="2000" i="0">
                                                <a:latin typeface="Cambria Math" panose="02040503050406030204" pitchFamily="18" charset="0"/>
                                              </a:rPr>
                                              <m:t>′</m:t>
                                            </m:r>
                                          </m:sup>
                                        </m:sSup>
                                        <m:r>
                                          <a:rPr lang="en-US" sz="2000" i="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S</m:t>
                                                </m:r>
                                              </m:e>
                                              <m:sup>
                                                <m:r>
                                                  <a:rPr lang="en-US" sz="2000" i="0">
                                                    <a:latin typeface="Cambria Math" panose="02040503050406030204" pitchFamily="18" charset="0"/>
                                                  </a:rPr>
                                                  <m:t>′′</m:t>
                                                </m:r>
                                              </m:sup>
                                            </m:sSup>
                                          </m:e>
                                        </m:d>
                                      </m:sub>
                                    </m:sSub>
                                    <m:r>
                                      <a:rPr lang="en-US" sz="2000" i="0">
                                        <a:latin typeface="Cambria Math" panose="02040503050406030204" pitchFamily="18" charset="0"/>
                                      </a:rPr>
                                      <m:t>)</m:t>
                                    </m:r>
                                  </m:e>
                                </m:d>
                              </m:e>
                            </m:func>
                          </m:e>
                          <m:sub>
                            <m:r>
                              <a:rPr lang="en-US" sz="2000" i="0">
                                <a:latin typeface="Cambria Math" panose="02040503050406030204" pitchFamily="18" charset="0"/>
                              </a:rPr>
                              <m:t> </m:t>
                            </m:r>
                          </m:sub>
                        </m:sSub>
                      </m:oMath>
                    </m:oMathPara>
                  </a14:m>
                  <a:endParaRPr lang="en-US" dirty="0"/>
                </a:p>
              </p:txBody>
            </p:sp>
          </mc:Choice>
          <mc:Fallback xmlns="">
            <p:sp>
              <p:nvSpPr>
                <p:cNvPr id="8" name="Rectangle 7">
                  <a:extLst>
                    <a:ext uri="{FF2B5EF4-FFF2-40B4-BE49-F238E27FC236}">
                      <a16:creationId xmlns:a16="http://schemas.microsoft.com/office/drawing/2014/main" id="{72099966-BB26-654E-8C83-5F00B896C813}"/>
                    </a:ext>
                  </a:extLst>
                </p:cNvPr>
                <p:cNvSpPr>
                  <a:spLocks noRot="1" noChangeAspect="1" noMove="1" noResize="1" noEditPoints="1" noAdjustHandles="1" noChangeArrowheads="1" noChangeShapeType="1" noTextEdit="1"/>
                </p:cNvSpPr>
                <p:nvPr/>
              </p:nvSpPr>
              <p:spPr>
                <a:xfrm>
                  <a:off x="6436963" y="4739058"/>
                  <a:ext cx="5828390" cy="608628"/>
                </a:xfrm>
                <a:prstGeom prst="rect">
                  <a:avLst/>
                </a:prstGeom>
                <a:blipFill>
                  <a:blip r:embed="rId4"/>
                  <a:stretch>
                    <a:fillRect t="-153061" r="-9130" b="-2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11C7AA8-9E6E-634F-931E-B762EAA2EBFD}"/>
                    </a:ext>
                  </a:extLst>
                </p:cNvPr>
                <p:cNvSpPr/>
                <p:nvPr/>
              </p:nvSpPr>
              <p:spPr>
                <a:xfrm>
                  <a:off x="6436963" y="3688364"/>
                  <a:ext cx="5755037" cy="815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NCTP</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9" name="Rectangle 8">
                  <a:extLst>
                    <a:ext uri="{FF2B5EF4-FFF2-40B4-BE49-F238E27FC236}">
                      <a16:creationId xmlns:a16="http://schemas.microsoft.com/office/drawing/2014/main" id="{011C7AA8-9E6E-634F-931E-B762EAA2EBFD}"/>
                    </a:ext>
                  </a:extLst>
                </p:cNvPr>
                <p:cNvSpPr>
                  <a:spLocks noRot="1" noChangeAspect="1" noMove="1" noResize="1" noEditPoints="1" noAdjustHandles="1" noChangeArrowheads="1" noChangeShapeType="1" noTextEdit="1"/>
                </p:cNvSpPr>
                <p:nvPr/>
              </p:nvSpPr>
              <p:spPr>
                <a:xfrm>
                  <a:off x="6436963" y="3688364"/>
                  <a:ext cx="5755037" cy="815929"/>
                </a:xfrm>
                <a:prstGeom prst="rect">
                  <a:avLst/>
                </a:prstGeom>
                <a:blipFill>
                  <a:blip r:embed="rId5"/>
                  <a:stretch>
                    <a:fillRect t="-53030" b="-39394"/>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45E3EEEF-B5F9-AB47-9761-8666317CA53D}"/>
                </a:ext>
              </a:extLst>
            </p:cNvPr>
            <p:cNvCxnSpPr>
              <a:cxnSpLocks/>
            </p:cNvCxnSpPr>
            <p:nvPr/>
          </p:nvCxnSpPr>
          <p:spPr>
            <a:xfrm flipV="1">
              <a:off x="6096000" y="4251158"/>
              <a:ext cx="340963" cy="25975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55E315-40B3-1E44-9775-CC471A8F6C99}"/>
                </a:ext>
              </a:extLst>
            </p:cNvPr>
            <p:cNvCxnSpPr>
              <a:cxnSpLocks/>
            </p:cNvCxnSpPr>
            <p:nvPr/>
          </p:nvCxnSpPr>
          <p:spPr>
            <a:xfrm>
              <a:off x="6096000" y="4760768"/>
              <a:ext cx="340963" cy="28260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19</a:t>
            </a:fld>
            <a:endParaRPr lang="en-US"/>
          </a:p>
        </p:txBody>
      </p:sp>
    </p:spTree>
    <p:extLst>
      <p:ext uri="{BB962C8B-B14F-4D97-AF65-F5344CB8AC3E}">
        <p14:creationId xmlns:p14="http://schemas.microsoft.com/office/powerpoint/2010/main" val="308310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Introduction - </a:t>
            </a:r>
            <a:r>
              <a:rPr lang="en-US" sz="3600" dirty="0">
                <a:solidFill>
                  <a:srgbClr val="E94C00"/>
                </a:solidFill>
                <a:latin typeface="DaunPenh" pitchFamily="2" charset="0"/>
                <a:cs typeface="DaunPenh" pitchFamily="2" charset="0"/>
              </a:rPr>
              <a:t>air pollution monitoring (motivation), representation in time and in space, network deployment</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Research hypothesis and objectives</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Related work and knowledge gaps</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Methods – </a:t>
            </a:r>
            <a:r>
              <a:rPr lang="en-US" sz="3600" dirty="0">
                <a:solidFill>
                  <a:srgbClr val="E94C00"/>
                </a:solidFill>
                <a:latin typeface="DaunPenh" pitchFamily="2" charset="0"/>
                <a:cs typeface="DaunPenh" pitchFamily="2" charset="0"/>
              </a:rPr>
              <a:t>background (Meteorology, Evolutionary Algorithms, Borg), problem formulation</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Preliminary results </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Summary and research plan</a:t>
            </a: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endParaRPr lang="en-US" dirty="0"/>
          </a:p>
        </p:txBody>
      </p:sp>
    </p:spTree>
    <p:extLst>
      <p:ext uri="{BB962C8B-B14F-4D97-AF65-F5344CB8AC3E}">
        <p14:creationId xmlns:p14="http://schemas.microsoft.com/office/powerpoint/2010/main" val="12460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112078CE-CDEB-4541-8907-4CF6701D025C}"/>
              </a:ext>
            </a:extLst>
          </p:cNvPr>
          <p:cNvGrpSpPr/>
          <p:nvPr/>
        </p:nvGrpSpPr>
        <p:grpSpPr>
          <a:xfrm>
            <a:off x="569777" y="1471153"/>
            <a:ext cx="11296087" cy="4822368"/>
            <a:chOff x="-1405634" y="-171380"/>
            <a:chExt cx="11035021" cy="4686838"/>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8" y="-38409"/>
              <a:ext cx="5492539" cy="45538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 Box 17">
                  <a:extLst>
                    <a:ext uri="{FF2B5EF4-FFF2-40B4-BE49-F238E27FC236}">
                      <a16:creationId xmlns:a16="http://schemas.microsoft.com/office/drawing/2014/main" id="{448ABB2E-26E4-C94C-949E-5AE5C4AFF081}"/>
                    </a:ext>
                  </a:extLst>
                </p:cNvPr>
                <p:cNvSpPr txBox="1"/>
                <p:nvPr/>
              </p:nvSpPr>
              <p:spPr>
                <a:xfrm>
                  <a:off x="-1405634" y="-171380"/>
                  <a:ext cx="5398504" cy="30380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b="1" i="0" dirty="0">
                      <a:solidFill>
                        <a:srgbClr val="000000"/>
                      </a:solidFill>
                      <a:effectLst/>
                      <a:latin typeface="DaunPenh" pitchFamily="2" charset="0"/>
                      <a:ea typeface="Times New Roman" panose="02020603050405020304" pitchFamily="18" charset="0"/>
                      <a:cs typeface="DaunPenh" pitchFamily="2" charset="0"/>
                    </a:rPr>
                    <a:t>Si</a:t>
                  </a:r>
                  <a:r>
                    <a:rPr lang="en-US" sz="3000" b="1" dirty="0">
                      <a:solidFill>
                        <a:srgbClr val="000000"/>
                      </a:solidFill>
                      <a:latin typeface="DaunPenh" pitchFamily="2" charset="0"/>
                      <a:cs typeface="DaunPenh" pitchFamily="2" charset="0"/>
                    </a:rPr>
                    <a:t>mulated arena </a:t>
                  </a:r>
                  <a:r>
                    <a:rPr lang="en-US" sz="3000" dirty="0">
                      <a:solidFill>
                        <a:srgbClr val="000000"/>
                      </a:solidFill>
                      <a:latin typeface="DaunPenh" pitchFamily="2" charset="0"/>
                      <a:cs typeface="DaunPenh" pitchFamily="2" charset="0"/>
                    </a:rPr>
                    <a:t>- A 1000x1000 m flat area </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Showing: </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1. Sources (red dots) with their average emission rates [kg s</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-1</a:t>
                  </a:r>
                  <a:r>
                    <a:rPr lang="en-US" sz="3000" i="0" dirty="0">
                      <a:solidFill>
                        <a:srgbClr val="000000"/>
                      </a:solidFill>
                      <a:effectLst/>
                      <a:latin typeface="DaunPenh" pitchFamily="2" charset="0"/>
                      <a:ea typeface="Times New Roman" panose="02020603050405020304" pitchFamily="18" charset="0"/>
                      <a:cs typeface="DaunPenh" pitchFamily="2" charset="0"/>
                    </a:rPr>
                    <a:t>]</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2. Optional sensor locations (black crosses) </a:t>
                  </a:r>
                </a:p>
                <a:p>
                  <a:pPr algn="just">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3. </a:t>
                  </a:r>
                  <a:r>
                    <a:rPr lang="en-US" sz="3000" i="0" dirty="0">
                      <a:solidFill>
                        <a:srgbClr val="000000"/>
                      </a:solidFill>
                      <a:effectLst/>
                      <a:latin typeface="DaunPenh" pitchFamily="2" charset="0"/>
                      <a:ea typeface="Times New Roman" panose="02020603050405020304" pitchFamily="18" charset="0"/>
                      <a:cs typeface="DaunPenh" pitchFamily="2" charset="0"/>
                    </a:rPr>
                    <a:t>Steady-state concentrations </a:t>
                  </a:r>
                  <a:r>
                    <a:rPr lang="en-US" sz="2000" i="0" dirty="0">
                      <a:solidFill>
                        <a:srgbClr val="000000"/>
                      </a:solidFill>
                      <a:effectLst/>
                      <a:latin typeface="DaunPenh" pitchFamily="2" charset="0"/>
                      <a:ea typeface="Times New Roman" panose="02020603050405020304" pitchFamily="18" charset="0"/>
                      <a:cs typeface="DaunPenh" pitchFamily="2" charset="0"/>
                    </a:rPr>
                    <a:t>[</a:t>
                  </a:r>
                  <a14:m>
                    <m:oMath xmlns:m="http://schemas.openxmlformats.org/officeDocument/2006/math">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𝜇</m:t>
                      </m:r>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𝑔</m:t>
                      </m:r>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 </m:t>
                      </m:r>
                      <m:sSup>
                        <m:sSupPr>
                          <m:ctrlP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pPr>
                        <m:e>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m:t>
                          </m:r>
                        </m:e>
                        <m:sup>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−3</m:t>
                          </m:r>
                        </m:sup>
                      </m:sSup>
                    </m:oMath>
                  </a14:m>
                  <a:r>
                    <a:rPr lang="en-US" sz="2000" i="0" dirty="0">
                      <a:solidFill>
                        <a:srgbClr val="000000"/>
                      </a:solidFill>
                      <a:effectLst/>
                      <a:latin typeface="DaunPenh" pitchFamily="2" charset="0"/>
                      <a:ea typeface="Times New Roman" panose="02020603050405020304" pitchFamily="18" charset="0"/>
                      <a:cs typeface="DaunPenh" pitchFamily="2" charset="0"/>
                    </a:rPr>
                    <a:t>]</a:t>
                  </a:r>
                  <a:r>
                    <a:rPr lang="en-US" sz="3000" i="0" dirty="0">
                      <a:solidFill>
                        <a:srgbClr val="000000"/>
                      </a:solidFill>
                      <a:effectLst/>
                      <a:latin typeface="DaunPenh" pitchFamily="2" charset="0"/>
                      <a:ea typeface="Times New Roman" panose="02020603050405020304" pitchFamily="18" charset="0"/>
                      <a:cs typeface="DaunPenh" pitchFamily="2" charset="0"/>
                    </a:rPr>
                    <a:t>, obtained by the Gaussian plume model for weather state of (WS, WD, SC) = (4 m s</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-1</a:t>
                  </a:r>
                  <a:r>
                    <a:rPr lang="en-US" sz="3000" i="0" dirty="0">
                      <a:solidFill>
                        <a:srgbClr val="000000"/>
                      </a:solidFill>
                      <a:effectLst/>
                      <a:latin typeface="DaunPenh" pitchFamily="2" charset="0"/>
                      <a:ea typeface="Times New Roman" panose="02020603050405020304" pitchFamily="18" charset="0"/>
                      <a:cs typeface="DaunPenh" pitchFamily="2" charset="0"/>
                    </a:rPr>
                    <a:t>, 270</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 </a:t>
                  </a:r>
                  <a:r>
                    <a:rPr lang="en-US" sz="3000" i="0" dirty="0">
                      <a:solidFill>
                        <a:srgbClr val="000000"/>
                      </a:solidFill>
                      <a:effectLst/>
                      <a:latin typeface="DaunPenh" pitchFamily="2" charset="0"/>
                      <a:ea typeface="Times New Roman" panose="02020603050405020304" pitchFamily="18" charset="0"/>
                      <a:cs typeface="DaunPenh" pitchFamily="2" charset="0"/>
                    </a:rPr>
                    <a:t>degrees, C class).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mc:Choice>
          <mc:Fallback xmlns="">
            <p:sp>
              <p:nvSpPr>
                <p:cNvPr id="7" name="Text Box 17">
                  <a:extLst>
                    <a:ext uri="{FF2B5EF4-FFF2-40B4-BE49-F238E27FC236}">
                      <a16:creationId xmlns:a16="http://schemas.microsoft.com/office/drawing/2014/main" id="{448ABB2E-26E4-C94C-949E-5AE5C4AFF081}"/>
                    </a:ext>
                  </a:extLst>
                </p:cNvPr>
                <p:cNvSpPr txBox="1">
                  <a:spLocks noRot="1" noChangeAspect="1" noMove="1" noResize="1" noEditPoints="1" noAdjustHandles="1" noChangeArrowheads="1" noChangeShapeType="1" noTextEdit="1"/>
                </p:cNvSpPr>
                <p:nvPr/>
              </p:nvSpPr>
              <p:spPr>
                <a:xfrm>
                  <a:off x="-1405634" y="-171380"/>
                  <a:ext cx="5398504" cy="3038021"/>
                </a:xfrm>
                <a:prstGeom prst="rect">
                  <a:avLst/>
                </a:prstGeom>
                <a:blipFill>
                  <a:blip r:embed="rId4"/>
                  <a:stretch>
                    <a:fillRect l="-4128" t="-1215" r="-4128" b="-57895"/>
                  </a:stretch>
                </a:blipFill>
                <a:ln>
                  <a:noFill/>
                </a:ln>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7088860" y="1369116"/>
            <a:ext cx="2208328" cy="1044900"/>
            <a:chOff x="7088860" y="1369116"/>
            <a:chExt cx="2208328" cy="10449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55280" y="1737360"/>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7088860" y="1369116"/>
              <a:ext cx="220832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Optional locations</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6243383" y="2277765"/>
            <a:ext cx="2208328" cy="1376011"/>
            <a:chOff x="7236244" y="1443698"/>
            <a:chExt cx="2208328" cy="1376011"/>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7236244" y="1443698"/>
              <a:ext cx="220832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Sources</a:t>
              </a:r>
            </a:p>
          </p:txBody>
        </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936992" y="1706730"/>
            <a:ext cx="932046" cy="7272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6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21</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156720" y="1366817"/>
            <a:ext cx="10464657" cy="4494825"/>
            <a:chOff x="-6219752" y="-400422"/>
            <a:chExt cx="10467706"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19752" y="143298"/>
              <a:ext cx="494403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grpSp>
        <p:nvGrpSpPr>
          <p:cNvPr id="26" name="Group 25">
            <a:extLst>
              <a:ext uri="{FF2B5EF4-FFF2-40B4-BE49-F238E27FC236}">
                <a16:creationId xmlns:a16="http://schemas.microsoft.com/office/drawing/2014/main" id="{36535C3A-0A42-DE43-A83D-E180A9B9B7CC}"/>
              </a:ext>
            </a:extLst>
          </p:cNvPr>
          <p:cNvGrpSpPr/>
          <p:nvPr/>
        </p:nvGrpSpPr>
        <p:grpSpPr>
          <a:xfrm>
            <a:off x="8887326" y="6293521"/>
            <a:ext cx="2978538" cy="570007"/>
            <a:chOff x="-326778" y="6382512"/>
            <a:chExt cx="2978538" cy="570007"/>
          </a:xfrm>
        </p:grpSpPr>
        <p:cxnSp>
          <p:nvCxnSpPr>
            <p:cNvPr id="27" name="Straight Connector 26">
              <a:extLst>
                <a:ext uri="{FF2B5EF4-FFF2-40B4-BE49-F238E27FC236}">
                  <a16:creationId xmlns:a16="http://schemas.microsoft.com/office/drawing/2014/main" id="{74424BE2-0B54-CF46-8CEC-6ED13E33352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238D213-2432-0441-BA75-844FC6102E15}"/>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29" name="TextBox 28">
            <a:extLst>
              <a:ext uri="{FF2B5EF4-FFF2-40B4-BE49-F238E27FC236}">
                <a16:creationId xmlns:a16="http://schemas.microsoft.com/office/drawing/2014/main" id="{502AEB69-B524-B348-B2FC-9AA1BB0BBCD7}"/>
              </a:ext>
            </a:extLst>
          </p:cNvPr>
          <p:cNvSpPr txBox="1"/>
          <p:nvPr/>
        </p:nvSpPr>
        <p:spPr>
          <a:xfrm>
            <a:off x="9145472" y="1135984"/>
            <a:ext cx="220832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6946233" y="1070522"/>
            <a:ext cx="3328734"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Generation of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1243584" y="1690688"/>
            <a:ext cx="342509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Weights of recombination operators</a:t>
            </a:r>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557445" y="1619517"/>
            <a:ext cx="4877183" cy="4351338"/>
          </a:xfrm>
        </p:spPr>
        <p:txBody>
          <a:bodyPr>
            <a:noAutofit/>
          </a:bodyPr>
          <a:lstStyle/>
          <a:p>
            <a:r>
              <a:rPr lang="en-US" sz="3000" dirty="0">
                <a:solidFill>
                  <a:srgbClr val="000000"/>
                </a:solidFill>
                <a:latin typeface="DaunPenh" pitchFamily="2" charset="0"/>
                <a:cs typeface="DaunPenh" pitchFamily="2" charset="0"/>
              </a:rPr>
              <a:t>Each dot in the figure represents a non-dominated solution, i.e., an optimal solution for a given number of sensors.</a:t>
            </a:r>
          </a:p>
          <a:p>
            <a:pPr marL="0" indent="0">
              <a:buNone/>
            </a:pPr>
            <a:endParaRPr lang="en-US" sz="3000" dirty="0">
              <a:solidFill>
                <a:srgbClr val="000000"/>
              </a:solidFill>
              <a:latin typeface="DaunPenh" pitchFamily="2" charset="0"/>
              <a:cs typeface="DaunPenh" pitchFamily="2" charset="0"/>
            </a:endParaRPr>
          </a:p>
          <a:p>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 higher PED values and better network performance are achieved by larger number of sensors but result in a more expensive sensor array.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7153127" y="1325856"/>
            <a:ext cx="397768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Pareto frontier of two optimization runs </a:t>
            </a:r>
          </a:p>
        </p:txBody>
      </p:sp>
    </p:spTree>
    <p:extLst>
      <p:ext uri="{BB962C8B-B14F-4D97-AF65-F5344CB8AC3E}">
        <p14:creationId xmlns:p14="http://schemas.microsoft.com/office/powerpoint/2010/main" val="8131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a:p>
        </p:txBody>
      </p:sp>
      <p:grpSp>
        <p:nvGrpSpPr>
          <p:cNvPr id="16" name="Group 15">
            <a:extLst>
              <a:ext uri="{FF2B5EF4-FFF2-40B4-BE49-F238E27FC236}">
                <a16:creationId xmlns:a16="http://schemas.microsoft.com/office/drawing/2014/main" id="{AC1AC887-C225-014F-891C-797CFD08F306}"/>
              </a:ext>
            </a:extLst>
          </p:cNvPr>
          <p:cNvGrpSpPr/>
          <p:nvPr/>
        </p:nvGrpSpPr>
        <p:grpSpPr>
          <a:xfrm rot="5400000">
            <a:off x="3398758" y="-993333"/>
            <a:ext cx="5394483" cy="9960355"/>
            <a:chOff x="422003" y="745327"/>
            <a:chExt cx="4105817" cy="7280503"/>
          </a:xfrm>
        </p:grpSpPr>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8468" b="5712"/>
            <a:stretch/>
          </p:blipFill>
          <p:spPr bwMode="auto">
            <a:xfrm rot="16200000">
              <a:off x="-1165340" y="2332670"/>
              <a:ext cx="7280503" cy="4105817"/>
            </a:xfrm>
            <a:prstGeom prst="rect">
              <a:avLst/>
            </a:prstGeom>
            <a:ln>
              <a:noFill/>
            </a:ln>
            <a:extLst>
              <a:ext uri="{53640926-AAD7-44D8-BBD7-CCE9431645EC}">
                <a14:shadowObscured xmlns:a14="http://schemas.microsoft.com/office/drawing/2010/main"/>
              </a:ext>
            </a:extLst>
          </p:spPr>
        </p:pic>
        <p:sp>
          <p:nvSpPr>
            <p:cNvPr id="18" name="Text Box 33">
              <a:extLst>
                <a:ext uri="{FF2B5EF4-FFF2-40B4-BE49-F238E27FC236}">
                  <a16:creationId xmlns:a16="http://schemas.microsoft.com/office/drawing/2014/main" id="{3825789E-8BA2-024D-8899-1608168FD2BE}"/>
                </a:ext>
              </a:extLst>
            </p:cNvPr>
            <p:cNvSpPr txBox="1"/>
            <p:nvPr/>
          </p:nvSpPr>
          <p:spPr>
            <a:xfrm rot="16200000">
              <a:off x="534893" y="622188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9" name="Text Box 34">
              <a:extLst>
                <a:ext uri="{FF2B5EF4-FFF2-40B4-BE49-F238E27FC236}">
                  <a16:creationId xmlns:a16="http://schemas.microsoft.com/office/drawing/2014/main" id="{E7B77AC9-8558-9B44-B104-D28CC2C6C447}"/>
                </a:ext>
              </a:extLst>
            </p:cNvPr>
            <p:cNvSpPr txBox="1"/>
            <p:nvPr/>
          </p:nvSpPr>
          <p:spPr>
            <a:xfrm rot="16200000">
              <a:off x="539052" y="2621632"/>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0" name="Text Box 35">
              <a:extLst>
                <a:ext uri="{FF2B5EF4-FFF2-40B4-BE49-F238E27FC236}">
                  <a16:creationId xmlns:a16="http://schemas.microsoft.com/office/drawing/2014/main" id="{CE15E105-C429-AC49-A962-83DA9A1AA657}"/>
                </a:ext>
              </a:extLst>
            </p:cNvPr>
            <p:cNvSpPr txBox="1"/>
            <p:nvPr/>
          </p:nvSpPr>
          <p:spPr>
            <a:xfrm rot="16200000">
              <a:off x="190239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1" name="Text Box 36">
              <a:extLst>
                <a:ext uri="{FF2B5EF4-FFF2-40B4-BE49-F238E27FC236}">
                  <a16:creationId xmlns:a16="http://schemas.microsoft.com/office/drawing/2014/main" id="{2FBA6B6E-F328-3F48-B27F-8DC58CF7A688}"/>
                </a:ext>
              </a:extLst>
            </p:cNvPr>
            <p:cNvSpPr txBox="1"/>
            <p:nvPr/>
          </p:nvSpPr>
          <p:spPr>
            <a:xfrm rot="16200000">
              <a:off x="326467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2" name="Text Box 37">
              <a:extLst>
                <a:ext uri="{FF2B5EF4-FFF2-40B4-BE49-F238E27FC236}">
                  <a16:creationId xmlns:a16="http://schemas.microsoft.com/office/drawing/2014/main" id="{311958D3-6F99-7D40-A641-916882927150}"/>
                </a:ext>
              </a:extLst>
            </p:cNvPr>
            <p:cNvSpPr txBox="1"/>
            <p:nvPr/>
          </p:nvSpPr>
          <p:spPr>
            <a:xfrm rot="16200000">
              <a:off x="1913400" y="259963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d</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3" name="Text Box 39">
              <a:extLst>
                <a:ext uri="{FF2B5EF4-FFF2-40B4-BE49-F238E27FC236}">
                  <a16:creationId xmlns:a16="http://schemas.microsoft.com/office/drawing/2014/main" id="{ED65EDA7-D759-7946-876D-39FB6D5C1D79}"/>
                </a:ext>
              </a:extLst>
            </p:cNvPr>
            <p:cNvSpPr txBox="1"/>
            <p:nvPr/>
          </p:nvSpPr>
          <p:spPr>
            <a:xfrm rot="16200000">
              <a:off x="3267997" y="2592555"/>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f</a:t>
              </a:r>
              <a:r>
                <a:rPr lang="en-US" sz="1200" dirty="0">
                  <a:effectLst/>
                  <a:latin typeface="David" panose="020E0502060401010101" pitchFamily="34" charset="-79"/>
                  <a:ea typeface="Times New Roman" panose="02020603050405020304" pitchFamily="18" charset="0"/>
                  <a:cs typeface="David" panose="020E0502060401010101" pitchFamily="34" charset="-79"/>
                </a:rPr>
                <a:t> </a:t>
              </a:r>
            </a:p>
          </p:txBody>
        </p:sp>
      </p:grpSp>
    </p:spTree>
    <p:extLst>
      <p:ext uri="{BB962C8B-B14F-4D97-AF65-F5344CB8AC3E}">
        <p14:creationId xmlns:p14="http://schemas.microsoft.com/office/powerpoint/2010/main" val="25623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370539" y="1613938"/>
            <a:ext cx="6292995" cy="4848224"/>
          </a:xfrm>
        </p:spPr>
      </p:pic>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4" t="2769" r="51576" b="2365"/>
          <a:stretch/>
        </p:blipFill>
        <p:spPr bwMode="auto">
          <a:xfrm>
            <a:off x="6103952" y="1483779"/>
            <a:ext cx="5217763" cy="478888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B02E7B7-6C8A-9C45-8DDC-CD2FF7BD7DB8}"/>
              </a:ext>
            </a:extLst>
          </p:cNvPr>
          <p:cNvPicPr/>
          <p:nvPr/>
        </p:nvPicPr>
        <p:blipFill rotWithShape="1">
          <a:blip r:embed="rId5" cstate="print">
            <a:extLst>
              <a:ext uri="{28A0092B-C50C-407E-A947-70E740481C1C}">
                <a14:useLocalDpi xmlns:a14="http://schemas.microsoft.com/office/drawing/2010/main" val="0"/>
              </a:ext>
            </a:extLst>
          </a:blip>
          <a:srcRect l="1" r="2153" b="8"/>
          <a:stretch/>
        </p:blipFill>
        <p:spPr bwMode="auto">
          <a:xfrm>
            <a:off x="96252" y="1565826"/>
            <a:ext cx="6039779" cy="4678213"/>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9" name="TextBox 18">
            <a:extLst>
              <a:ext uri="{FF2B5EF4-FFF2-40B4-BE49-F238E27FC236}">
                <a16:creationId xmlns:a16="http://schemas.microsoft.com/office/drawing/2014/main" id="{5F6C3947-2390-604B-9849-2FCEA2794E28}"/>
              </a:ext>
            </a:extLst>
          </p:cNvPr>
          <p:cNvSpPr txBox="1"/>
          <p:nvPr/>
        </p:nvSpPr>
        <p:spPr>
          <a:xfrm>
            <a:off x="6200127" y="1242518"/>
            <a:ext cx="5855001"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 and average concentration map</a:t>
            </a:r>
          </a:p>
        </p:txBody>
      </p:sp>
      <p:sp>
        <p:nvSpPr>
          <p:cNvPr id="11" name="TextBox 10">
            <a:extLst>
              <a:ext uri="{FF2B5EF4-FFF2-40B4-BE49-F238E27FC236}">
                <a16:creationId xmlns:a16="http://schemas.microsoft.com/office/drawing/2014/main" id="{F3D9E619-99D0-1341-A5B2-459EBDD02604}"/>
              </a:ext>
            </a:extLst>
          </p:cNvPr>
          <p:cNvSpPr txBox="1"/>
          <p:nvPr/>
        </p:nvSpPr>
        <p:spPr>
          <a:xfrm>
            <a:off x="7989949" y="1275832"/>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1544612" y="1473350"/>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pic>
        <p:nvPicPr>
          <p:cNvPr id="4" name="Content Placeholder 3">
            <a:extLst>
              <a:ext uri="{FF2B5EF4-FFF2-40B4-BE49-F238E27FC236}">
                <a16:creationId xmlns:a16="http://schemas.microsoft.com/office/drawing/2014/main" id="{F722B245-22EE-4C48-A99E-328961095345}"/>
              </a:ext>
            </a:extLst>
          </p:cNvPr>
          <p:cNvPicPr>
            <a:picLocks noGrp="1" noChangeAspect="1"/>
          </p:cNvPicPr>
          <p:nvPr>
            <p:ph idx="1"/>
          </p:nvPr>
        </p:nvPicPr>
        <p:blipFill>
          <a:blip r:embed="rId3"/>
          <a:stretch>
            <a:fillRect/>
          </a:stretch>
        </p:blipFill>
        <p:spPr>
          <a:xfrm>
            <a:off x="278862" y="1954146"/>
            <a:ext cx="6299476" cy="4619616"/>
          </a:xfrm>
        </p:spPr>
      </p:pic>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dirty="0"/>
          </a:p>
        </p:txBody>
      </p:sp>
      <p:pic>
        <p:nvPicPr>
          <p:cNvPr id="8" name="Picture 7">
            <a:extLst>
              <a:ext uri="{FF2B5EF4-FFF2-40B4-BE49-F238E27FC236}">
                <a16:creationId xmlns:a16="http://schemas.microsoft.com/office/drawing/2014/main" id="{C60B797F-854E-F74A-8234-95FD4DFFB825}"/>
              </a:ext>
            </a:extLst>
          </p:cNvPr>
          <p:cNvPicPr>
            <a:picLocks noChangeAspect="1"/>
          </p:cNvPicPr>
          <p:nvPr/>
        </p:nvPicPr>
        <p:blipFill rotWithShape="1">
          <a:blip r:embed="rId4"/>
          <a:srcRect l="9492" t="2084" r="48788" b="5032"/>
          <a:stretch/>
        </p:blipFill>
        <p:spPr>
          <a:xfrm>
            <a:off x="6497499" y="410839"/>
            <a:ext cx="5496478" cy="6356350"/>
          </a:xfrm>
          <a:prstGeom prst="rect">
            <a:avLst/>
          </a:prstGeom>
        </p:spPr>
      </p:pic>
      <p:pic>
        <p:nvPicPr>
          <p:cNvPr id="9" name="Picture 8">
            <a:extLst>
              <a:ext uri="{FF2B5EF4-FFF2-40B4-BE49-F238E27FC236}">
                <a16:creationId xmlns:a16="http://schemas.microsoft.com/office/drawing/2014/main" id="{7FD180FE-9A60-8442-A6BC-17E1CDD147B6}"/>
              </a:ext>
            </a:extLst>
          </p:cNvPr>
          <p:cNvPicPr>
            <a:picLocks noChangeAspect="1"/>
          </p:cNvPicPr>
          <p:nvPr/>
        </p:nvPicPr>
        <p:blipFill rotWithShape="1">
          <a:blip r:embed="rId4"/>
          <a:srcRect l="51212" t="2085" r="8264" b="5033"/>
          <a:stretch/>
        </p:blipFill>
        <p:spPr>
          <a:xfrm>
            <a:off x="6555411" y="411197"/>
            <a:ext cx="5321618" cy="6335938"/>
          </a:xfrm>
          <a:prstGeom prst="rect">
            <a:avLst/>
          </a:prstGeom>
        </p:spPr>
      </p:pic>
      <p:sp>
        <p:nvSpPr>
          <p:cNvPr id="10" name="Slide Number Placeholder 12">
            <a:extLst>
              <a:ext uri="{FF2B5EF4-FFF2-40B4-BE49-F238E27FC236}">
                <a16:creationId xmlns:a16="http://schemas.microsoft.com/office/drawing/2014/main" id="{105DD5F1-62B2-E049-9257-7FF8CB6EE50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26</a:t>
            </a:fld>
            <a:endParaRPr lang="en-US" dirty="0"/>
          </a:p>
        </p:txBody>
      </p:sp>
      <p:sp>
        <p:nvSpPr>
          <p:cNvPr id="11" name="TextBox 10">
            <a:extLst>
              <a:ext uri="{FF2B5EF4-FFF2-40B4-BE49-F238E27FC236}">
                <a16:creationId xmlns:a16="http://schemas.microsoft.com/office/drawing/2014/main" id="{85678F56-FC88-2142-9138-3A18CF2236CA}"/>
              </a:ext>
            </a:extLst>
          </p:cNvPr>
          <p:cNvSpPr txBox="1"/>
          <p:nvPr/>
        </p:nvSpPr>
        <p:spPr>
          <a:xfrm>
            <a:off x="1166742" y="1361876"/>
            <a:ext cx="4690580" cy="830997"/>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Readings of optimal Vs. non-optimal solutions for </a:t>
            </a:r>
            <a:r>
              <a:rPr lang="en-US" sz="2400" dirty="0">
                <a:solidFill>
                  <a:srgbClr val="000000"/>
                </a:solidFill>
                <a:latin typeface="DaunPenh" pitchFamily="2" charset="0"/>
                <a:ea typeface="Times New Roman" panose="02020603050405020304" pitchFamily="18" charset="0"/>
                <a:cs typeface="DaunPenh" pitchFamily="2" charset="0"/>
              </a:rPr>
              <a:t>(WS, WD, SC) = (3 m s</a:t>
            </a:r>
            <a:r>
              <a:rPr lang="en-US" sz="2400" baseline="30000" dirty="0">
                <a:solidFill>
                  <a:srgbClr val="000000"/>
                </a:solidFill>
                <a:latin typeface="DaunPenh" pitchFamily="2" charset="0"/>
                <a:ea typeface="Times New Roman" panose="02020603050405020304" pitchFamily="18" charset="0"/>
                <a:cs typeface="DaunPenh" pitchFamily="2" charset="0"/>
              </a:rPr>
              <a:t>-1</a:t>
            </a:r>
            <a:r>
              <a:rPr lang="en-US" sz="2400" dirty="0">
                <a:solidFill>
                  <a:srgbClr val="000000"/>
                </a:solidFill>
                <a:latin typeface="DaunPenh" pitchFamily="2" charset="0"/>
                <a:ea typeface="Times New Roman" panose="02020603050405020304" pitchFamily="18" charset="0"/>
                <a:cs typeface="DaunPenh" pitchFamily="2" charset="0"/>
              </a:rPr>
              <a:t>, 270</a:t>
            </a:r>
            <a:r>
              <a:rPr lang="en-US" sz="2400" baseline="30000" dirty="0">
                <a:solidFill>
                  <a:srgbClr val="000000"/>
                </a:solidFill>
                <a:latin typeface="DaunPenh" pitchFamily="2" charset="0"/>
                <a:ea typeface="Times New Roman" panose="02020603050405020304" pitchFamily="18" charset="0"/>
                <a:cs typeface="DaunPenh" pitchFamily="2" charset="0"/>
              </a:rPr>
              <a:t> </a:t>
            </a:r>
            <a:r>
              <a:rPr lang="en-US" sz="2400" dirty="0">
                <a:solidFill>
                  <a:srgbClr val="000000"/>
                </a:solidFill>
                <a:latin typeface="DaunPenh" pitchFamily="2" charset="0"/>
                <a:ea typeface="Times New Roman" panose="02020603050405020304" pitchFamily="18" charset="0"/>
                <a:cs typeface="DaunPenh" pitchFamily="2" charset="0"/>
              </a:rPr>
              <a:t>degrees, C class)</a:t>
            </a:r>
            <a:endParaRPr lang="en-US" sz="2400" dirty="0">
              <a:solidFill>
                <a:schemeClr val="tx1">
                  <a:lumMod val="85000"/>
                  <a:lumOff val="15000"/>
                </a:schemeClr>
              </a:solidFill>
              <a:latin typeface="DaunPenh" pitchFamily="2" charset="0"/>
              <a:cs typeface="DaunPenh" pitchFamily="2" charset="0"/>
            </a:endParaRPr>
          </a:p>
        </p:txBody>
      </p:sp>
      <p:sp>
        <p:nvSpPr>
          <p:cNvPr id="14" name="TextBox 13">
            <a:extLst>
              <a:ext uri="{FF2B5EF4-FFF2-40B4-BE49-F238E27FC236}">
                <a16:creationId xmlns:a16="http://schemas.microsoft.com/office/drawing/2014/main" id="{BDF3D09C-F9B5-7041-8FA1-0BC78497503C}"/>
              </a:ext>
            </a:extLst>
          </p:cNvPr>
          <p:cNvSpPr txBox="1"/>
          <p:nvPr/>
        </p:nvSpPr>
        <p:spPr>
          <a:xfrm>
            <a:off x="8522208" y="134292"/>
            <a:ext cx="204660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Sampled solutions </a:t>
            </a:r>
          </a:p>
        </p:txBody>
      </p:sp>
      <p:sp>
        <p:nvSpPr>
          <p:cNvPr id="16" name="TextBox 15">
            <a:extLst>
              <a:ext uri="{FF2B5EF4-FFF2-40B4-BE49-F238E27FC236}">
                <a16:creationId xmlns:a16="http://schemas.microsoft.com/office/drawing/2014/main" id="{7E5C3E9F-C5AE-6149-93CA-B2AB4AA68C46}"/>
              </a:ext>
            </a:extLst>
          </p:cNvPr>
          <p:cNvSpPr txBox="1"/>
          <p:nvPr/>
        </p:nvSpPr>
        <p:spPr>
          <a:xfrm>
            <a:off x="1198807" y="2673242"/>
            <a:ext cx="1461265" cy="1323439"/>
          </a:xfrm>
          <a:prstGeom prst="rect">
            <a:avLst/>
          </a:prstGeom>
          <a:noFill/>
        </p:spPr>
        <p:txBody>
          <a:bodyPr wrap="square" rtlCol="0">
            <a:spAutoFit/>
          </a:bodyPr>
          <a:lstStyle>
            <a:defPPr>
              <a:defRPr kern="1200" smtId="4294967295"/>
            </a:defPPr>
          </a:lstStyle>
          <a:p>
            <a:r>
              <a:rPr lang="en-US" sz="2000" dirty="0">
                <a:solidFill>
                  <a:srgbClr val="E94C00"/>
                </a:solidFill>
                <a:latin typeface="DaunPenh" pitchFamily="2" charset="0"/>
                <a:cs typeface="DaunPenh" pitchFamily="2" charset="0"/>
              </a:rPr>
              <a:t>N = No. of sensors, </a:t>
            </a:r>
          </a:p>
          <a:p>
            <a:r>
              <a:rPr lang="en-US" sz="2000" dirty="0">
                <a:solidFill>
                  <a:srgbClr val="E94C00"/>
                </a:solidFill>
                <a:latin typeface="DaunPenh" pitchFamily="2" charset="0"/>
                <a:cs typeface="DaunPenh" pitchFamily="2" charset="0"/>
              </a:rPr>
              <a:t>No. of data points = 161,051</a:t>
            </a:r>
          </a:p>
        </p:txBody>
      </p:sp>
    </p:spTree>
    <p:extLst>
      <p:ext uri="{BB962C8B-B14F-4D97-AF65-F5344CB8AC3E}">
        <p14:creationId xmlns:p14="http://schemas.microsoft.com/office/powerpoint/2010/main" val="34019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691897" y="1567562"/>
            <a:ext cx="10515600" cy="4911915"/>
          </a:xfrm>
        </p:spPr>
        <p:txBody>
          <a:bodyPr tIns="72000">
            <a:normAutofit fontScale="775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(wind velocity and atmospheric stability) and uses as the main objective a quantitative measure of the complexity of the given set of sources/sensors geometries: the Pairwise Euclidean Distance (PED) between the sensor network potential readings of different number of active sources.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27</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443536" y="6125534"/>
            <a:ext cx="450382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7497" y="5855201"/>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AF9E553-9658-D04F-9A63-79770AC5B0EB}"/>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plan</a:t>
            </a:r>
          </a:p>
        </p:txBody>
      </p:sp>
      <p:sp>
        <p:nvSpPr>
          <p:cNvPr id="3" name="Content Placeholder 2">
            <a:extLst>
              <a:ext uri="{FF2B5EF4-FFF2-40B4-BE49-F238E27FC236}">
                <a16:creationId xmlns:a16="http://schemas.microsoft.com/office/drawing/2014/main" id="{770C8A2F-E37D-724A-8591-A513F6F04BBC}"/>
              </a:ext>
            </a:extLst>
          </p:cNvPr>
          <p:cNvSpPr>
            <a:spLocks noGrp="1"/>
          </p:cNvSpPr>
          <p:nvPr>
            <p:ph idx="1"/>
          </p:nvPr>
        </p:nvSpPr>
        <p:spPr/>
        <p:txBody>
          <a:bodyPr>
            <a:normAutofit fontScale="70000" lnSpcReduction="20000"/>
          </a:bodyPr>
          <a:lstStyle/>
          <a:p>
            <a:r>
              <a:rPr lang="en-US" sz="3000" dirty="0">
                <a:latin typeface="DaunPenh" pitchFamily="2" charset="0"/>
                <a:cs typeface="DaunPenh" pitchFamily="2" charset="0"/>
              </a:rPr>
              <a:t>The research will include three main stages: </a:t>
            </a:r>
          </a:p>
          <a:p>
            <a:pPr lvl="0"/>
            <a:r>
              <a:rPr lang="en-US" sz="3000" dirty="0">
                <a:latin typeface="DaunPenh" pitchFamily="2" charset="0"/>
                <a:cs typeface="DaunPenh" pitchFamily="2" charset="0"/>
              </a:rPr>
              <a:t>In the first stage, a spatial optimization model will be designed, that computes the tradeoff between sensor array effectivity, i.e. PED and cost. The model will capture the distribution of weather conditions that characterize the regime and sensors of various attributes. Evaluation of the model will include optimization performance evaluations and model evaluation through the examinations of different scenarios.</a:t>
            </a:r>
          </a:p>
          <a:p>
            <a:pPr lvl="0"/>
            <a:r>
              <a:rPr lang="en-US" sz="3000" dirty="0">
                <a:latin typeface="DaunPenh" pitchFamily="2" charset="0"/>
                <a:cs typeface="DaunPenh" pitchFamily="2" charset="0"/>
              </a:rPr>
              <a:t>In the second stage, a temporal optimization model will be designed, that computes sensors’ redeployment strategy in case of changing weather conditions of different time scales (e.g., 1 hour, 1 day, season, etc.), which induces minimal transfer effort. Various distance metrics as well as the number of sensors to relocate will be considered as objective functions to be minimized. </a:t>
            </a:r>
          </a:p>
          <a:p>
            <a:pPr lvl="0"/>
            <a:r>
              <a:rPr lang="en-US" sz="3000" dirty="0">
                <a:latin typeface="DaunPenh" pitchFamily="2" charset="0"/>
                <a:cs typeface="DaunPenh" pitchFamily="2" charset="0"/>
              </a:rPr>
              <a:t>The third stage will consolidate the two proposed schemes into one generalized model. The probability of change in short-term weather conditions will be considered, so it is most probable that future deployments require minimum transfer efforts.</a:t>
            </a:r>
          </a:p>
          <a:p>
            <a:pPr marL="0" indent="0">
              <a:buNone/>
            </a:pPr>
            <a:endParaRPr lang="en-US" sz="3000" dirty="0">
              <a:latin typeface="DaunPenh" pitchFamily="2" charset="0"/>
              <a:cs typeface="DaunPenh" pitchFamily="2" charset="0"/>
            </a:endParaRPr>
          </a:p>
          <a:p>
            <a:r>
              <a:rPr lang="en-US" sz="3000" dirty="0">
                <a:latin typeface="DaunPenh" pitchFamily="2" charset="0"/>
                <a:cs typeface="DaunPenh" pitchFamily="2" charset="0"/>
              </a:rPr>
              <a:t>During each of the specified phases, several extensions will be considered, including the use of other more sophisticated dispersion models, other forms of objective functions, related to the maximization of the PED values, and real-world test cases. In the second and third stages, a case of sudden changes in number of sources or emission patterns will potentially be examined as a trigger for network redeployment.</a:t>
            </a:r>
          </a:p>
        </p:txBody>
      </p:sp>
      <p:sp>
        <p:nvSpPr>
          <p:cNvPr id="9" name="Slide Number Placeholder 8">
            <a:extLst>
              <a:ext uri="{FF2B5EF4-FFF2-40B4-BE49-F238E27FC236}">
                <a16:creationId xmlns:a16="http://schemas.microsoft.com/office/drawing/2014/main" id="{2425ED74-F8AC-4744-805A-43F2887838AC}"/>
              </a:ext>
            </a:extLst>
          </p:cNvPr>
          <p:cNvSpPr>
            <a:spLocks noGrp="1"/>
          </p:cNvSpPr>
          <p:nvPr>
            <p:ph type="sldNum" sz="quarter" idx="12"/>
          </p:nvPr>
        </p:nvSpPr>
        <p:spPr/>
        <p:txBody>
          <a:bodyPr/>
          <a:lstStyle/>
          <a:p>
            <a:fld id="{CBA4AC6D-9836-9F4A-961A-ECAC0CEAF37F}" type="slidenum">
              <a:rPr lang="en-US" smtClean="0"/>
              <a:t>28</a:t>
            </a:fld>
            <a:endParaRPr lang="en-US"/>
          </a:p>
        </p:txBody>
      </p:sp>
    </p:spTree>
    <p:extLst>
      <p:ext uri="{BB962C8B-B14F-4D97-AF65-F5344CB8AC3E}">
        <p14:creationId xmlns:p14="http://schemas.microsoft.com/office/powerpoint/2010/main" val="1290198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29</a:t>
            </a:fld>
            <a:endParaRPr lang="en-US"/>
          </a:p>
        </p:txBody>
      </p:sp>
    </p:spTree>
    <p:extLst>
      <p:ext uri="{BB962C8B-B14F-4D97-AF65-F5344CB8AC3E}">
        <p14:creationId xmlns:p14="http://schemas.microsoft.com/office/powerpoint/2010/main" val="426703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27956" y="16773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000" dirty="0">
                <a:solidFill>
                  <a:schemeClr val="tx1">
                    <a:lumMod val="85000"/>
                    <a:lumOff val="15000"/>
                  </a:schemeClr>
                </a:solidFill>
                <a:latin typeface="DaunPenh" pitchFamily="2" charset="0"/>
                <a:ea typeface="+mj-ea"/>
                <a:cs typeface="DaunPenh" pitchFamily="2" charset="0"/>
              </a:rPr>
              <a:t>– </a:t>
            </a:r>
            <a:r>
              <a:rPr lang="en-US" sz="2600" dirty="0" err="1">
                <a:solidFill>
                  <a:schemeClr val="tx1">
                    <a:lumMod val="85000"/>
                    <a:lumOff val="15000"/>
                  </a:schemeClr>
                </a:solidFill>
                <a:latin typeface="DaunPenh" pitchFamily="2" charset="0"/>
                <a:ea typeface="+mj-ea"/>
                <a:cs typeface="DaunPenh" pitchFamily="2" charset="0"/>
              </a:rPr>
              <a:t>NoX</a:t>
            </a:r>
            <a:r>
              <a:rPr lang="en-US" sz="2600" dirty="0">
                <a:solidFill>
                  <a:schemeClr val="tx1">
                    <a:lumMod val="85000"/>
                    <a:lumOff val="15000"/>
                  </a:schemeClr>
                </a:solidFill>
                <a:latin typeface="DaunPenh" pitchFamily="2" charset="0"/>
                <a:ea typeface="+mj-ea"/>
                <a:cs typeface="DaunPenh" pitchFamily="2" charset="0"/>
              </a:rPr>
              <a:t>, CO, CO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SO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O</a:t>
            </a:r>
            <a:r>
              <a:rPr lang="en-US"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CH</a:t>
            </a:r>
            <a:r>
              <a:rPr lang="en-US" sz="2600" baseline="-25000" dirty="0">
                <a:solidFill>
                  <a:schemeClr val="tx1">
                    <a:lumMod val="85000"/>
                    <a:lumOff val="15000"/>
                  </a:schemeClr>
                </a:solidFill>
                <a:latin typeface="DaunPenh" pitchFamily="2" charset="0"/>
                <a:ea typeface="+mj-ea"/>
                <a:cs typeface="DaunPenh" pitchFamily="2" charset="0"/>
              </a:rPr>
              <a:t>4</a:t>
            </a:r>
            <a:r>
              <a:rPr lang="en-US" sz="2600" dirty="0">
                <a:solidFill>
                  <a:schemeClr val="tx1">
                    <a:lumMod val="85000"/>
                    <a:lumOff val="15000"/>
                  </a:schemeClr>
                </a:solidFill>
                <a:latin typeface="DaunPenh" pitchFamily="2" charset="0"/>
                <a:ea typeface="+mj-ea"/>
                <a:cs typeface="DaunPenh" pitchFamily="2" charset="0"/>
              </a:rPr>
              <a:t>, </a:t>
            </a:r>
            <a:r>
              <a:rPr lang="he-IL" sz="2600" dirty="0">
                <a:solidFill>
                  <a:schemeClr val="tx1">
                    <a:lumMod val="85000"/>
                    <a:lumOff val="15000"/>
                  </a:schemeClr>
                </a:solidFill>
                <a:latin typeface="DaunPenh" pitchFamily="2" charset="0"/>
                <a:ea typeface="+mj-ea"/>
                <a:cs typeface="DaunPenh" pitchFamily="2" charset="0"/>
              </a:rPr>
              <a:t>NH</a:t>
            </a:r>
            <a:r>
              <a:rPr lang="he-IL" sz="2600" baseline="-25000" dirty="0">
                <a:solidFill>
                  <a:schemeClr val="tx1">
                    <a:lumMod val="85000"/>
                    <a:lumOff val="15000"/>
                  </a:schemeClr>
                </a:solidFill>
                <a:latin typeface="DaunPenh" pitchFamily="2" charset="0"/>
                <a:ea typeface="+mj-ea"/>
                <a:cs typeface="DaunPenh" pitchFamily="2" charset="0"/>
              </a:rPr>
              <a:t>3</a:t>
            </a:r>
            <a:r>
              <a:rPr lang="en-US" sz="2600">
                <a:solidFill>
                  <a:schemeClr val="tx1">
                    <a:lumMod val="85000"/>
                    <a:lumOff val="15000"/>
                  </a:schemeClr>
                </a:solidFill>
                <a:latin typeface="DaunPenh" pitchFamily="2" charset="0"/>
                <a:ea typeface="+mj-ea"/>
                <a:cs typeface="DaunPenh" pitchFamily="2" charset="0"/>
              </a:rPr>
              <a:t>, VOCs</a:t>
            </a:r>
            <a:r>
              <a:rPr lang="en-US" sz="26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479092" y="-10005"/>
            <a:ext cx="3749484" cy="2902826"/>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153816" y="1418666"/>
            <a:ext cx="3880699" cy="2583090"/>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679412" y="2644353"/>
            <a:ext cx="3549164" cy="2661873"/>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850029" y="4589157"/>
            <a:ext cx="4341971" cy="2277717"/>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9026652" y="3010408"/>
            <a:ext cx="2877609" cy="383681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30</a:t>
            </a:fld>
            <a:endParaRPr lang="en-US"/>
          </a:p>
        </p:txBody>
      </p:sp>
    </p:spTree>
    <p:extLst>
      <p:ext uri="{BB962C8B-B14F-4D97-AF65-F5344CB8AC3E}">
        <p14:creationId xmlns:p14="http://schemas.microsoft.com/office/powerpoint/2010/main" val="3359586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096-0D88-1747-9CAE-2DB4902A1CE4}"/>
              </a:ext>
            </a:extLst>
          </p:cNvPr>
          <p:cNvSpPr>
            <a:spLocks noGrp="1"/>
          </p:cNvSpPr>
          <p:nvPr>
            <p:ph type="title"/>
          </p:nvPr>
        </p:nvSpPr>
        <p:spPr/>
        <p:txBody>
          <a:bodyPr/>
          <a:lstStyle/>
          <a:p>
            <a:r>
              <a:rPr lang="en-US" dirty="0"/>
              <a:t>trash</a:t>
            </a:r>
          </a:p>
        </p:txBody>
      </p:sp>
      <p:sp>
        <p:nvSpPr>
          <p:cNvPr id="3" name="Content Placeholder 2">
            <a:extLst>
              <a:ext uri="{FF2B5EF4-FFF2-40B4-BE49-F238E27FC236}">
                <a16:creationId xmlns:a16="http://schemas.microsoft.com/office/drawing/2014/main" id="{A071AAB6-F43A-1943-9ED1-B7F1B5E3E0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B5F849-E857-5240-B3DC-2E1AFCEF917F}"/>
              </a:ext>
            </a:extLst>
          </p:cNvPr>
          <p:cNvSpPr>
            <a:spLocks noGrp="1"/>
          </p:cNvSpPr>
          <p:nvPr>
            <p:ph type="sldNum" sz="quarter" idx="12"/>
          </p:nvPr>
        </p:nvSpPr>
        <p:spPr/>
        <p:txBody>
          <a:bodyPr/>
          <a:lstStyle/>
          <a:p>
            <a:fld id="{CBA4AC6D-9836-9F4A-961A-ECAC0CEAF37F}" type="slidenum">
              <a:rPr lang="en-US" smtClean="0"/>
              <a:t>32</a:t>
            </a:fld>
            <a:endParaRPr lang="en-US"/>
          </a:p>
        </p:txBody>
      </p:sp>
      <p:grpSp>
        <p:nvGrpSpPr>
          <p:cNvPr id="5" name="Group 4">
            <a:extLst>
              <a:ext uri="{FF2B5EF4-FFF2-40B4-BE49-F238E27FC236}">
                <a16:creationId xmlns:a16="http://schemas.microsoft.com/office/drawing/2014/main" id="{A02346D7-64D7-134A-AC71-1766CDEE5567}"/>
              </a:ext>
            </a:extLst>
          </p:cNvPr>
          <p:cNvGrpSpPr/>
          <p:nvPr/>
        </p:nvGrpSpPr>
        <p:grpSpPr>
          <a:xfrm>
            <a:off x="219456" y="5870448"/>
            <a:ext cx="2432304" cy="1035284"/>
            <a:chOff x="219456" y="5870448"/>
            <a:chExt cx="2432304" cy="1035284"/>
          </a:xfrm>
        </p:grpSpPr>
        <p:cxnSp>
          <p:nvCxnSpPr>
            <p:cNvPr id="6" name="Straight Connector 5">
              <a:extLst>
                <a:ext uri="{FF2B5EF4-FFF2-40B4-BE49-F238E27FC236}">
                  <a16:creationId xmlns:a16="http://schemas.microsoft.com/office/drawing/2014/main" id="{240F0DC7-3962-3945-93DD-EA41D2E6D3B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3E8884-555B-B54D-8E2E-950F15D16421}"/>
                </a:ext>
              </a:extLst>
            </p:cNvPr>
            <p:cNvSpPr/>
            <p:nvPr/>
          </p:nvSpPr>
          <p:spPr>
            <a:xfrm>
              <a:off x="402336" y="6382512"/>
              <a:ext cx="1524776"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Initial results</a:t>
              </a:r>
              <a:endParaRPr lang="en-US" sz="2800" dirty="0">
                <a:solidFill>
                  <a:srgbClr val="E94C00"/>
                </a:solidFill>
              </a:endParaRPr>
            </a:p>
          </p:txBody>
        </p:sp>
        <p:cxnSp>
          <p:nvCxnSpPr>
            <p:cNvPr id="8" name="Straight Connector 7">
              <a:extLst>
                <a:ext uri="{FF2B5EF4-FFF2-40B4-BE49-F238E27FC236}">
                  <a16:creationId xmlns:a16="http://schemas.microsoft.com/office/drawing/2014/main" id="{DEFC59B2-41AD-4248-BF69-0D350CA43704}"/>
                </a:ext>
              </a:extLst>
            </p:cNvPr>
            <p:cNvCxnSpPr>
              <a:cxnSpLocks/>
            </p:cNvCxnSpPr>
            <p:nvPr/>
          </p:nvCxnSpPr>
          <p:spPr>
            <a:xfrm>
              <a:off x="365760" y="5870448"/>
              <a:ext cx="0" cy="987552"/>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02341A1-7AC3-134B-960B-9462166AA052}"/>
              </a:ext>
            </a:extLst>
          </p:cNvPr>
          <p:cNvGrpSpPr/>
          <p:nvPr/>
        </p:nvGrpSpPr>
        <p:grpSpPr>
          <a:xfrm>
            <a:off x="4906168" y="1690688"/>
            <a:ext cx="6572600" cy="4371655"/>
            <a:chOff x="4906168" y="1690688"/>
            <a:chExt cx="6572600" cy="4371655"/>
          </a:xfrm>
        </p:grpSpPr>
        <p:grpSp>
          <p:nvGrpSpPr>
            <p:cNvPr id="10" name="קבוצה 29">
              <a:extLst>
                <a:ext uri="{FF2B5EF4-FFF2-40B4-BE49-F238E27FC236}">
                  <a16:creationId xmlns:a16="http://schemas.microsoft.com/office/drawing/2014/main" id="{509BCD13-F4D4-7944-B76D-5CBE1952BFF8}"/>
                </a:ext>
              </a:extLst>
            </p:cNvPr>
            <p:cNvGrpSpPr/>
            <p:nvPr/>
          </p:nvGrpSpPr>
          <p:grpSpPr>
            <a:xfrm>
              <a:off x="4906168" y="1690688"/>
              <a:ext cx="6572600" cy="4371655"/>
              <a:chOff x="2488636" y="1178663"/>
              <a:chExt cx="6572600" cy="4371655"/>
            </a:xfrm>
          </p:grpSpPr>
          <p:sp>
            <p:nvSpPr>
              <p:cNvPr id="12" name="מלבן 14">
                <a:extLst>
                  <a:ext uri="{FF2B5EF4-FFF2-40B4-BE49-F238E27FC236}">
                    <a16:creationId xmlns:a16="http://schemas.microsoft.com/office/drawing/2014/main" id="{0DA43AFF-B9C8-BF4B-83AD-8E3CE8CDD1B8}"/>
                  </a:ext>
                </a:extLst>
              </p:cNvPr>
              <p:cNvSpPr/>
              <p:nvPr/>
            </p:nvSpPr>
            <p:spPr>
              <a:xfrm>
                <a:off x="2488636" y="1180112"/>
                <a:ext cx="6445814" cy="437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3" name="תמונה 9">
                <a:extLst>
                  <a:ext uri="{FF2B5EF4-FFF2-40B4-BE49-F238E27FC236}">
                    <a16:creationId xmlns:a16="http://schemas.microsoft.com/office/drawing/2014/main" id="{37817E5E-C12C-A543-B22A-59276530069B}"/>
                  </a:ext>
                </a:extLst>
              </p:cNvPr>
              <p:cNvPicPr>
                <a:picLocks noChangeAspect="1"/>
              </p:cNvPicPr>
              <p:nvPr/>
            </p:nvPicPr>
            <p:blipFill>
              <a:blip r:embed="rId2"/>
              <a:stretch>
                <a:fillRect/>
              </a:stretch>
            </p:blipFill>
            <p:spPr>
              <a:xfrm>
                <a:off x="6955365" y="1242360"/>
                <a:ext cx="2105871" cy="1806573"/>
              </a:xfrm>
              <a:prstGeom prst="rect">
                <a:avLst/>
              </a:prstGeom>
            </p:spPr>
          </p:pic>
          <p:sp>
            <p:nvSpPr>
              <p:cNvPr id="14" name="אליפסה 10">
                <a:extLst>
                  <a:ext uri="{FF2B5EF4-FFF2-40B4-BE49-F238E27FC236}">
                    <a16:creationId xmlns:a16="http://schemas.microsoft.com/office/drawing/2014/main" id="{E1BD1185-7269-E746-A3EE-663155243E89}"/>
                  </a:ext>
                </a:extLst>
              </p:cNvPr>
              <p:cNvSpPr/>
              <p:nvPr/>
            </p:nvSpPr>
            <p:spPr>
              <a:xfrm>
                <a:off x="7184262" y="2678607"/>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1">
                <a:extLst>
                  <a:ext uri="{FF2B5EF4-FFF2-40B4-BE49-F238E27FC236}">
                    <a16:creationId xmlns:a16="http://schemas.microsoft.com/office/drawing/2014/main" id="{75C9B745-C58B-3149-AD93-E3457AD5409D}"/>
                  </a:ext>
                </a:extLst>
              </p:cNvPr>
              <p:cNvSpPr/>
              <p:nvPr/>
            </p:nvSpPr>
            <p:spPr>
              <a:xfrm>
                <a:off x="7596756" y="1814891"/>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2">
                <a:extLst>
                  <a:ext uri="{FF2B5EF4-FFF2-40B4-BE49-F238E27FC236}">
                    <a16:creationId xmlns:a16="http://schemas.microsoft.com/office/drawing/2014/main" id="{D187021C-E53F-CC44-9E15-CFF364901C5E}"/>
                  </a:ext>
                </a:extLst>
              </p:cNvPr>
              <p:cNvSpPr/>
              <p:nvPr/>
            </p:nvSpPr>
            <p:spPr>
              <a:xfrm>
                <a:off x="8008301" y="2578023"/>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7" name="קבוצה 28">
                <a:extLst>
                  <a:ext uri="{FF2B5EF4-FFF2-40B4-BE49-F238E27FC236}">
                    <a16:creationId xmlns:a16="http://schemas.microsoft.com/office/drawing/2014/main" id="{59A4885F-277D-A14A-8C9F-A3D1F7F73B70}"/>
                  </a:ext>
                </a:extLst>
              </p:cNvPr>
              <p:cNvGrpSpPr/>
              <p:nvPr/>
            </p:nvGrpSpPr>
            <p:grpSpPr>
              <a:xfrm>
                <a:off x="6970995" y="3355159"/>
                <a:ext cx="2050113" cy="1805197"/>
                <a:chOff x="9533343" y="3164200"/>
                <a:chExt cx="2050113" cy="1805197"/>
              </a:xfrm>
            </p:grpSpPr>
            <p:pic>
              <p:nvPicPr>
                <p:cNvPr id="24" name="תמונה 25">
                  <a:extLst>
                    <a:ext uri="{FF2B5EF4-FFF2-40B4-BE49-F238E27FC236}">
                      <a16:creationId xmlns:a16="http://schemas.microsoft.com/office/drawing/2014/main" id="{E38368D2-5F6A-4146-BE06-0ECF07C22992}"/>
                    </a:ext>
                  </a:extLst>
                </p:cNvPr>
                <p:cNvPicPr>
                  <a:picLocks noChangeAspect="1"/>
                </p:cNvPicPr>
                <p:nvPr/>
              </p:nvPicPr>
              <p:blipFill>
                <a:blip r:embed="rId3"/>
                <a:stretch>
                  <a:fillRect/>
                </a:stretch>
              </p:blipFill>
              <p:spPr>
                <a:xfrm>
                  <a:off x="9533343" y="3164200"/>
                  <a:ext cx="2050113" cy="1805197"/>
                </a:xfrm>
                <a:prstGeom prst="rect">
                  <a:avLst/>
                </a:prstGeom>
              </p:spPr>
            </p:pic>
            <p:sp>
              <p:nvSpPr>
                <p:cNvPr id="25" name="אליפסה 27">
                  <a:extLst>
                    <a:ext uri="{FF2B5EF4-FFF2-40B4-BE49-F238E27FC236}">
                      <a16:creationId xmlns:a16="http://schemas.microsoft.com/office/drawing/2014/main" id="{352B766F-5941-0C42-B5E1-80E30E3FC2BE}"/>
                    </a:ext>
                  </a:extLst>
                </p:cNvPr>
                <p:cNvSpPr/>
                <p:nvPr/>
              </p:nvSpPr>
              <p:spPr>
                <a:xfrm>
                  <a:off x="10153626" y="4254420"/>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תמונה 4">
                <a:extLst>
                  <a:ext uri="{FF2B5EF4-FFF2-40B4-BE49-F238E27FC236}">
                    <a16:creationId xmlns:a16="http://schemas.microsoft.com/office/drawing/2014/main" id="{9471640C-A755-4340-AD5A-302B07CA35B0}"/>
                  </a:ext>
                </a:extLst>
              </p:cNvPr>
              <p:cNvPicPr>
                <a:picLocks noChangeAspect="1"/>
              </p:cNvPicPr>
              <p:nvPr/>
            </p:nvPicPr>
            <p:blipFill rotWithShape="1">
              <a:blip r:embed="rId4"/>
              <a:srcRect l="673" r="3381"/>
              <a:stretch/>
            </p:blipFill>
            <p:spPr>
              <a:xfrm>
                <a:off x="2537460" y="1178663"/>
                <a:ext cx="4306927" cy="4370206"/>
              </a:xfrm>
              <a:prstGeom prst="rect">
                <a:avLst/>
              </a:prstGeom>
            </p:spPr>
          </p:pic>
          <p:sp>
            <p:nvSpPr>
              <p:cNvPr id="19" name="TextBox 18">
                <a:extLst>
                  <a:ext uri="{FF2B5EF4-FFF2-40B4-BE49-F238E27FC236}">
                    <a16:creationId xmlns:a16="http://schemas.microsoft.com/office/drawing/2014/main" id="{66FD5A2A-AFBD-DD46-908C-D9C7B059F892}"/>
                  </a:ext>
                </a:extLst>
              </p:cNvPr>
              <p:cNvSpPr txBox="1"/>
              <p:nvPr/>
            </p:nvSpPr>
            <p:spPr>
              <a:xfrm>
                <a:off x="5375231" y="3050521"/>
                <a:ext cx="776483" cy="276999"/>
              </a:xfrm>
              <a:prstGeom prst="rect">
                <a:avLst/>
              </a:prstGeom>
              <a:solidFill>
                <a:schemeClr val="tx1"/>
              </a:solidFill>
            </p:spPr>
            <p:txBody>
              <a:bodyPr wrap="square" tIns="0" bIns="0" rtlCol="1">
                <a:spAutoFit/>
              </a:bodyPr>
              <a:lstStyle/>
              <a:p>
                <a:pPr algn="ctr"/>
                <a:r>
                  <a:rPr lang="en-US" dirty="0">
                    <a:solidFill>
                      <a:schemeClr val="bg1"/>
                    </a:solidFill>
                  </a:rPr>
                  <a:t>PCX</a:t>
                </a:r>
                <a:endParaRPr lang="he-IL" dirty="0">
                  <a:solidFill>
                    <a:schemeClr val="bg1"/>
                  </a:solidFill>
                </a:endParaRPr>
              </a:p>
            </p:txBody>
          </p:sp>
          <p:sp>
            <p:nvSpPr>
              <p:cNvPr id="20" name="TextBox 19">
                <a:extLst>
                  <a:ext uri="{FF2B5EF4-FFF2-40B4-BE49-F238E27FC236}">
                    <a16:creationId xmlns:a16="http://schemas.microsoft.com/office/drawing/2014/main" id="{07196805-DE05-4D4D-8435-C592D1ED4A61}"/>
                  </a:ext>
                </a:extLst>
              </p:cNvPr>
              <p:cNvSpPr txBox="1"/>
              <p:nvPr/>
            </p:nvSpPr>
            <p:spPr>
              <a:xfrm>
                <a:off x="3241219" y="3040111"/>
                <a:ext cx="672622" cy="276999"/>
              </a:xfrm>
              <a:prstGeom prst="rect">
                <a:avLst/>
              </a:prstGeom>
              <a:solidFill>
                <a:schemeClr val="tx1"/>
              </a:solidFill>
            </p:spPr>
            <p:txBody>
              <a:bodyPr wrap="square" tIns="0" bIns="0" rtlCol="1">
                <a:spAutoFit/>
              </a:bodyPr>
              <a:lstStyle/>
              <a:p>
                <a:pPr algn="ctr"/>
                <a:r>
                  <a:rPr lang="en-US" dirty="0">
                    <a:solidFill>
                      <a:schemeClr val="bg1"/>
                    </a:solidFill>
                  </a:rPr>
                  <a:t>SBX</a:t>
                </a:r>
                <a:endParaRPr lang="he-IL" dirty="0">
                  <a:solidFill>
                    <a:schemeClr val="bg1"/>
                  </a:solidFill>
                </a:endParaRPr>
              </a:p>
            </p:txBody>
          </p:sp>
          <p:sp>
            <p:nvSpPr>
              <p:cNvPr id="21" name="TextBox 20">
                <a:extLst>
                  <a:ext uri="{FF2B5EF4-FFF2-40B4-BE49-F238E27FC236}">
                    <a16:creationId xmlns:a16="http://schemas.microsoft.com/office/drawing/2014/main" id="{02C29CA2-7C6F-874D-965F-4935411BB580}"/>
                  </a:ext>
                </a:extLst>
              </p:cNvPr>
              <p:cNvSpPr txBox="1"/>
              <p:nvPr/>
            </p:nvSpPr>
            <p:spPr>
              <a:xfrm>
                <a:off x="3137358" y="5177109"/>
                <a:ext cx="880344" cy="276999"/>
              </a:xfrm>
              <a:prstGeom prst="rect">
                <a:avLst/>
              </a:prstGeom>
              <a:solidFill>
                <a:schemeClr val="tx1"/>
              </a:solidFill>
            </p:spPr>
            <p:txBody>
              <a:bodyPr wrap="square" tIns="0" bIns="0" rtlCol="1">
                <a:spAutoFit/>
              </a:bodyPr>
              <a:lstStyle/>
              <a:p>
                <a:pPr algn="ctr"/>
                <a:r>
                  <a:rPr lang="en-US" dirty="0">
                    <a:solidFill>
                      <a:schemeClr val="bg1"/>
                    </a:solidFill>
                  </a:rPr>
                  <a:t>UNDX</a:t>
                </a:r>
                <a:endParaRPr lang="he-IL" dirty="0">
                  <a:solidFill>
                    <a:schemeClr val="bg1"/>
                  </a:solidFill>
                </a:endParaRPr>
              </a:p>
            </p:txBody>
          </p:sp>
          <p:sp>
            <p:nvSpPr>
              <p:cNvPr id="22" name="TextBox 21">
                <a:extLst>
                  <a:ext uri="{FF2B5EF4-FFF2-40B4-BE49-F238E27FC236}">
                    <a16:creationId xmlns:a16="http://schemas.microsoft.com/office/drawing/2014/main" id="{FEC6B01E-DF21-7E45-9B6F-14443EE0FF31}"/>
                  </a:ext>
                </a:extLst>
              </p:cNvPr>
              <p:cNvSpPr txBox="1"/>
              <p:nvPr/>
            </p:nvSpPr>
            <p:spPr>
              <a:xfrm>
                <a:off x="5271371" y="5169353"/>
                <a:ext cx="880344" cy="276999"/>
              </a:xfrm>
              <a:prstGeom prst="rect">
                <a:avLst/>
              </a:prstGeom>
              <a:solidFill>
                <a:schemeClr val="tx1"/>
              </a:solidFill>
            </p:spPr>
            <p:txBody>
              <a:bodyPr wrap="square" tIns="0" bIns="0" rtlCol="1">
                <a:spAutoFit/>
              </a:bodyPr>
              <a:lstStyle/>
              <a:p>
                <a:pPr algn="ctr"/>
                <a:r>
                  <a:rPr lang="en-US" dirty="0">
                    <a:solidFill>
                      <a:schemeClr val="bg1"/>
                    </a:solidFill>
                  </a:rPr>
                  <a:t>SPX</a:t>
                </a:r>
                <a:endParaRPr lang="he-IL" dirty="0">
                  <a:solidFill>
                    <a:schemeClr val="bg1"/>
                  </a:solidFill>
                </a:endParaRPr>
              </a:p>
            </p:txBody>
          </p:sp>
          <p:sp>
            <p:nvSpPr>
              <p:cNvPr id="23" name="TextBox 22">
                <a:extLst>
                  <a:ext uri="{FF2B5EF4-FFF2-40B4-BE49-F238E27FC236}">
                    <a16:creationId xmlns:a16="http://schemas.microsoft.com/office/drawing/2014/main" id="{DC17AC91-6FD4-9E41-B831-AD05A7ABAD22}"/>
                  </a:ext>
                </a:extLst>
              </p:cNvPr>
              <p:cNvSpPr txBox="1"/>
              <p:nvPr/>
            </p:nvSpPr>
            <p:spPr>
              <a:xfrm>
                <a:off x="7693307" y="5177108"/>
                <a:ext cx="605488" cy="276999"/>
              </a:xfrm>
              <a:prstGeom prst="rect">
                <a:avLst/>
              </a:prstGeom>
              <a:solidFill>
                <a:schemeClr val="tx1"/>
              </a:solidFill>
            </p:spPr>
            <p:txBody>
              <a:bodyPr wrap="square" tIns="0" bIns="0" rtlCol="1">
                <a:spAutoFit/>
              </a:bodyPr>
              <a:lstStyle/>
              <a:p>
                <a:pPr algn="ctr"/>
                <a:r>
                  <a:rPr lang="en-US" dirty="0">
                    <a:solidFill>
                      <a:schemeClr val="bg1"/>
                    </a:solidFill>
                  </a:rPr>
                  <a:t>UM</a:t>
                </a:r>
                <a:endParaRPr lang="he-IL" dirty="0">
                  <a:solidFill>
                    <a:schemeClr val="bg1"/>
                  </a:solidFill>
                </a:endParaRPr>
              </a:p>
            </p:txBody>
          </p:sp>
        </p:grpSp>
        <p:sp>
          <p:nvSpPr>
            <p:cNvPr id="11" name="TextBox 10">
              <a:extLst>
                <a:ext uri="{FF2B5EF4-FFF2-40B4-BE49-F238E27FC236}">
                  <a16:creationId xmlns:a16="http://schemas.microsoft.com/office/drawing/2014/main" id="{E37996D2-D016-AA4F-BCA8-05E7D107C7D5}"/>
                </a:ext>
              </a:extLst>
            </p:cNvPr>
            <p:cNvSpPr txBox="1"/>
            <p:nvPr/>
          </p:nvSpPr>
          <p:spPr>
            <a:xfrm>
              <a:off x="10063030" y="3576834"/>
              <a:ext cx="672622" cy="276999"/>
            </a:xfrm>
            <a:prstGeom prst="rect">
              <a:avLst/>
            </a:prstGeom>
            <a:solidFill>
              <a:schemeClr val="tx1"/>
            </a:solidFill>
          </p:spPr>
          <p:txBody>
            <a:bodyPr wrap="square" tIns="0" bIns="0" rtlCol="1">
              <a:spAutoFit/>
            </a:bodyPr>
            <a:lstStyle/>
            <a:p>
              <a:pPr algn="ctr"/>
              <a:r>
                <a:rPr lang="en-US" dirty="0">
                  <a:solidFill>
                    <a:schemeClr val="bg1"/>
                  </a:solidFill>
                </a:rPr>
                <a:t>DE</a:t>
              </a:r>
              <a:endParaRPr lang="he-IL" dirty="0">
                <a:solidFill>
                  <a:schemeClr val="bg1"/>
                </a:solidFill>
              </a:endParaRPr>
            </a:p>
          </p:txBody>
        </p:sp>
      </p:grpSp>
    </p:spTree>
    <p:extLst>
      <p:ext uri="{BB962C8B-B14F-4D97-AF65-F5344CB8AC3E}">
        <p14:creationId xmlns:p14="http://schemas.microsoft.com/office/powerpoint/2010/main" val="277545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475037" y="1716929"/>
            <a:ext cx="64265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what is the best way to deploy a network of sensors? </a:t>
            </a: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pPr algn="just"/>
            <a:r>
              <a:rPr lang="en-US" sz="3000" dirty="0">
                <a:solidFill>
                  <a:schemeClr val="tx1">
                    <a:lumMod val="85000"/>
                    <a:lumOff val="15000"/>
                  </a:schemeClr>
                </a:solidFill>
                <a:latin typeface="DaunPenh" pitchFamily="2" charset="0"/>
                <a:cs typeface="DaunPenh" pitchFamily="2" charset="0"/>
              </a:rPr>
              <a:t>The cost of a network is determined by – number of sensors and their attributes (sensitivity, dynamic range)</a:t>
            </a:r>
          </a:p>
          <a:p>
            <a:pPr algn="just"/>
            <a:r>
              <a:rPr lang="en-US" sz="3000" dirty="0">
                <a:solidFill>
                  <a:schemeClr val="tx1">
                    <a:lumMod val="85000"/>
                    <a:lumOff val="15000"/>
                  </a:schemeClr>
                </a:solidFill>
                <a:latin typeface="DaunPenh" pitchFamily="2" charset="0"/>
                <a:cs typeface="DaunPenh" pitchFamily="2" charset="0"/>
              </a:rPr>
              <a:t>Practical considerations constrain some locations</a:t>
            </a:r>
          </a:p>
          <a:p>
            <a:pPr algn="just"/>
            <a:r>
              <a:rPr lang="en-US" sz="3000" dirty="0">
                <a:solidFill>
                  <a:schemeClr val="tx1">
                    <a:lumMod val="85000"/>
                    <a:lumOff val="15000"/>
                  </a:schemeClr>
                </a:solidFill>
                <a:latin typeface="DaunPenh" pitchFamily="2" charset="0"/>
                <a:cs typeface="DaunPenh" pitchFamily="2" charset="0"/>
              </a:rPr>
              <a:t>Static deployment Vs. dynamic deployment</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5</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nodeType="afterEffect">
                                  <p:stCondLst>
                                    <p:cond delay="500"/>
                                  </p:stCondLst>
                                  <p:childTnLst>
                                    <p:set>
                                      <p:cBhvr>
                                        <p:cTn id="38" dur="1" fill="hold">
                                          <p:stCondLst>
                                            <p:cond delay="0"/>
                                          </p:stCondLst>
                                        </p:cTn>
                                        <p:tgtEl>
                                          <p:spTgt spid="27"/>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nodeType="afterEffect">
                                  <p:stCondLst>
                                    <p:cond delay="50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500"/>
                            </p:stCondLst>
                            <p:childTnLst>
                              <p:par>
                                <p:cTn id="46" presetID="1" presetClass="entr" presetSubtype="0"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6000"/>
                            </p:stCondLst>
                            <p:childTnLst>
                              <p:par>
                                <p:cTn id="49" presetID="1" presetClass="entr" presetSubtype="0" fill="hold" nodeType="afterEffect">
                                  <p:stCondLst>
                                    <p:cond delay="500"/>
                                  </p:stCondLst>
                                  <p:childTnLst>
                                    <p:set>
                                      <p:cBhvr>
                                        <p:cTn id="50" dur="1" fill="hold">
                                          <p:stCondLst>
                                            <p:cond delay="0"/>
                                          </p:stCondLst>
                                        </p:cTn>
                                        <p:tgtEl>
                                          <p:spTgt spid="31"/>
                                        </p:tgtEl>
                                        <p:attrNameLst>
                                          <p:attrName>style.visibility</p:attrName>
                                        </p:attrNameLst>
                                      </p:cBhvr>
                                      <p:to>
                                        <p:strVal val="visible"/>
                                      </p:to>
                                    </p:set>
                                  </p:childTnLst>
                                </p:cTn>
                              </p:par>
                            </p:childTnLst>
                          </p:cTn>
                        </p:par>
                        <p:par>
                          <p:cTn id="51" fill="hold">
                            <p:stCondLst>
                              <p:cond delay="6500"/>
                            </p:stCondLst>
                            <p:childTnLst>
                              <p:par>
                                <p:cTn id="52" presetID="1" presetClass="entr" presetSubtype="0" fill="hold" nodeType="afterEffect">
                                  <p:stCondLst>
                                    <p:cond delay="50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7000"/>
                            </p:stCondLst>
                            <p:childTnLst>
                              <p:par>
                                <p:cTn id="55" presetID="1" presetClass="entr" presetSubtype="0" fill="hold" nodeType="afterEffect">
                                  <p:stCondLst>
                                    <p:cond delay="500"/>
                                  </p:stCondLst>
                                  <p:childTnLst>
                                    <p:set>
                                      <p:cBhvr>
                                        <p:cTn id="56" dur="1" fill="hold">
                                          <p:stCondLst>
                                            <p:cond delay="0"/>
                                          </p:stCondLst>
                                        </p:cTn>
                                        <p:tgtEl>
                                          <p:spTgt spid="33"/>
                                        </p:tgtEl>
                                        <p:attrNameLst>
                                          <p:attrName>style.visibility</p:attrName>
                                        </p:attrNameLst>
                                      </p:cBhvr>
                                      <p:to>
                                        <p:strVal val="visible"/>
                                      </p:to>
                                    </p:set>
                                  </p:childTnLst>
                                </p:cTn>
                              </p:par>
                            </p:childTnLst>
                          </p:cTn>
                        </p:par>
                        <p:par>
                          <p:cTn id="57" fill="hold">
                            <p:stCondLst>
                              <p:cond delay="7500"/>
                            </p:stCondLst>
                            <p:childTnLst>
                              <p:par>
                                <p:cTn id="58" presetID="1" presetClass="entr" presetSubtype="0" fill="hold" nodeType="afterEffect">
                                  <p:stCondLst>
                                    <p:cond delay="500"/>
                                  </p:stCondLst>
                                  <p:childTnLst>
                                    <p:set>
                                      <p:cBhvr>
                                        <p:cTn id="59" dur="1" fill="hold">
                                          <p:stCondLst>
                                            <p:cond delay="0"/>
                                          </p:stCondLst>
                                        </p:cTn>
                                        <p:tgtEl>
                                          <p:spTgt spid="34"/>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500"/>
                                  </p:stCondLst>
                                  <p:childTnLst>
                                    <p:set>
                                      <p:cBhvr>
                                        <p:cTn id="62" dur="1" fill="hold">
                                          <p:stCondLst>
                                            <p:cond delay="0"/>
                                          </p:stCondLst>
                                        </p:cTn>
                                        <p:tgtEl>
                                          <p:spTgt spid="35"/>
                                        </p:tgtEl>
                                        <p:attrNameLst>
                                          <p:attrName>style.visibility</p:attrName>
                                        </p:attrNameLst>
                                      </p:cBhvr>
                                      <p:to>
                                        <p:strVal val="visible"/>
                                      </p:to>
                                    </p:set>
                                  </p:childTnLst>
                                </p:cTn>
                              </p:par>
                            </p:childTnLst>
                          </p:cTn>
                        </p:par>
                        <p:par>
                          <p:cTn id="63" fill="hold">
                            <p:stCondLst>
                              <p:cond delay="8500"/>
                            </p:stCondLst>
                            <p:childTnLst>
                              <p:par>
                                <p:cTn id="64" presetID="1" presetClass="entr" presetSubtype="0" fill="hold" nodeType="afterEffect">
                                  <p:stCondLst>
                                    <p:cond delay="500"/>
                                  </p:stCondLst>
                                  <p:childTnLst>
                                    <p:set>
                                      <p:cBhvr>
                                        <p:cTn id="65" dur="1" fill="hold">
                                          <p:stCondLst>
                                            <p:cond delay="0"/>
                                          </p:stCondLst>
                                        </p:cTn>
                                        <p:tgtEl>
                                          <p:spTgt spid="36"/>
                                        </p:tgtEl>
                                        <p:attrNameLst>
                                          <p:attrName>style.visibility</p:attrName>
                                        </p:attrNameLst>
                                      </p:cBhvr>
                                      <p:to>
                                        <p:strVal val="visible"/>
                                      </p:to>
                                    </p:set>
                                  </p:childTnLst>
                                </p:cTn>
                              </p:par>
                            </p:childTnLst>
                          </p:cTn>
                        </p:par>
                        <p:par>
                          <p:cTn id="66" fill="hold">
                            <p:stCondLst>
                              <p:cond delay="9000"/>
                            </p:stCondLst>
                            <p:childTnLst>
                              <p:par>
                                <p:cTn id="67" presetID="1" presetClass="entr" presetSubtype="0" fill="hold" nodeType="afterEffect">
                                  <p:stCondLst>
                                    <p:cond delay="50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9500"/>
                            </p:stCondLst>
                            <p:childTnLst>
                              <p:par>
                                <p:cTn id="70" presetID="1" presetClass="entr" presetSubtype="0" fill="hold" nodeType="afterEffect">
                                  <p:stCondLst>
                                    <p:cond delay="5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10000"/>
                            </p:stCondLst>
                            <p:childTnLst>
                              <p:par>
                                <p:cTn id="73" presetID="1" presetClass="entr" presetSubtype="0" fill="hold" nodeType="afterEffect">
                                  <p:stCondLst>
                                    <p:cond delay="500"/>
                                  </p:stCondLst>
                                  <p:childTnLst>
                                    <p:set>
                                      <p:cBhvr>
                                        <p:cTn id="74" dur="1" fill="hold">
                                          <p:stCondLst>
                                            <p:cond delay="0"/>
                                          </p:stCondLst>
                                        </p:cTn>
                                        <p:tgtEl>
                                          <p:spTgt spid="39"/>
                                        </p:tgtEl>
                                        <p:attrNameLst>
                                          <p:attrName>style.visibility</p:attrName>
                                        </p:attrNameLst>
                                      </p:cBhvr>
                                      <p:to>
                                        <p:strVal val="visible"/>
                                      </p:to>
                                    </p:set>
                                  </p:childTnLst>
                                </p:cTn>
                              </p:par>
                            </p:childTnLst>
                          </p:cTn>
                        </p:par>
                        <p:par>
                          <p:cTn id="75" fill="hold">
                            <p:stCondLst>
                              <p:cond delay="10500"/>
                            </p:stCondLst>
                            <p:childTnLst>
                              <p:par>
                                <p:cTn id="76" presetID="1" presetClass="entr" presetSubtype="0" fill="hold" nodeType="afterEffect">
                                  <p:stCondLst>
                                    <p:cond delay="500"/>
                                  </p:stCondLst>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11000"/>
                            </p:stCondLst>
                            <p:childTnLst>
                              <p:par>
                                <p:cTn id="79" presetID="1" presetClass="entr" presetSubtype="0" fill="hold" nodeType="afterEffect">
                                  <p:stCondLst>
                                    <p:cond delay="500"/>
                                  </p:stCondLst>
                                  <p:childTnLst>
                                    <p:set>
                                      <p:cBhvr>
                                        <p:cTn id="80" dur="1" fill="hold">
                                          <p:stCondLst>
                                            <p:cond delay="0"/>
                                          </p:stCondLst>
                                        </p:cTn>
                                        <p:tgtEl>
                                          <p:spTgt spid="41"/>
                                        </p:tgtEl>
                                        <p:attrNameLst>
                                          <p:attrName>style.visibility</p:attrName>
                                        </p:attrNameLst>
                                      </p:cBhvr>
                                      <p:to>
                                        <p:strVal val="visible"/>
                                      </p:to>
                                    </p:set>
                                  </p:childTnLst>
                                </p:cTn>
                              </p:par>
                            </p:childTnLst>
                          </p:cTn>
                        </p:par>
                        <p:par>
                          <p:cTn id="81" fill="hold">
                            <p:stCondLst>
                              <p:cond delay="11500"/>
                            </p:stCondLst>
                            <p:childTnLst>
                              <p:par>
                                <p:cTn id="82" presetID="1" presetClass="entr" presetSubtype="0" fill="hold" nodeType="afterEffect">
                                  <p:stCondLst>
                                    <p:cond delay="500"/>
                                  </p:stCondLst>
                                  <p:childTnLst>
                                    <p:set>
                                      <p:cBhvr>
                                        <p:cTn id="83" dur="1" fill="hold">
                                          <p:stCondLst>
                                            <p:cond delay="0"/>
                                          </p:stCondLst>
                                        </p:cTn>
                                        <p:tgtEl>
                                          <p:spTgt spid="42"/>
                                        </p:tgtEl>
                                        <p:attrNameLst>
                                          <p:attrName>style.visibility</p:attrName>
                                        </p:attrNameLst>
                                      </p:cBhvr>
                                      <p:to>
                                        <p:strVal val="visible"/>
                                      </p:to>
                                    </p:set>
                                  </p:childTnLst>
                                </p:cTn>
                              </p:par>
                            </p:childTnLst>
                          </p:cTn>
                        </p:par>
                        <p:par>
                          <p:cTn id="84" fill="hold">
                            <p:stCondLst>
                              <p:cond delay="12000"/>
                            </p:stCondLst>
                            <p:childTnLst>
                              <p:par>
                                <p:cTn id="85" presetID="1" presetClass="entr" presetSubtype="0" fill="hold" nodeType="afterEffect">
                                  <p:stCondLst>
                                    <p:cond delay="500"/>
                                  </p:stCondLst>
                                  <p:childTnLst>
                                    <p:set>
                                      <p:cBhvr>
                                        <p:cTn id="86" dur="1" fill="hold">
                                          <p:stCondLst>
                                            <p:cond delay="0"/>
                                          </p:stCondLst>
                                        </p:cTn>
                                        <p:tgtEl>
                                          <p:spTgt spid="43"/>
                                        </p:tgtEl>
                                        <p:attrNameLst>
                                          <p:attrName>style.visibility</p:attrName>
                                        </p:attrNameLst>
                                      </p:cBhvr>
                                      <p:to>
                                        <p:strVal val="visible"/>
                                      </p:to>
                                    </p:set>
                                  </p:childTnLst>
                                </p:cTn>
                              </p:par>
                            </p:childTnLst>
                          </p:cTn>
                        </p:par>
                        <p:par>
                          <p:cTn id="87" fill="hold">
                            <p:stCondLst>
                              <p:cond delay="12500"/>
                            </p:stCondLst>
                            <p:childTnLst>
                              <p:par>
                                <p:cTn id="88" presetID="1" presetClass="entr" presetSubtype="0" fill="hold" nodeType="afterEffect">
                                  <p:stCondLst>
                                    <p:cond delay="500"/>
                                  </p:stCondLst>
                                  <p:childTnLst>
                                    <p:set>
                                      <p:cBhvr>
                                        <p:cTn id="89" dur="1" fill="hold">
                                          <p:stCondLst>
                                            <p:cond delay="0"/>
                                          </p:stCondLst>
                                        </p:cTn>
                                        <p:tgtEl>
                                          <p:spTgt spid="44"/>
                                        </p:tgtEl>
                                        <p:attrNameLst>
                                          <p:attrName>style.visibility</p:attrName>
                                        </p:attrNameLst>
                                      </p:cBhvr>
                                      <p:to>
                                        <p:strVal val="visible"/>
                                      </p:to>
                                    </p:set>
                                  </p:childTnLst>
                                </p:cTn>
                              </p:par>
                            </p:childTnLst>
                          </p:cTn>
                        </p:par>
                        <p:par>
                          <p:cTn id="90" fill="hold">
                            <p:stCondLst>
                              <p:cond delay="13000"/>
                            </p:stCondLst>
                            <p:childTnLst>
                              <p:par>
                                <p:cTn id="91" presetID="1" presetClass="entr" presetSubtype="0" fill="hold" nodeType="afterEffect">
                                  <p:stCondLst>
                                    <p:cond delay="500"/>
                                  </p:stCondLst>
                                  <p:childTnLst>
                                    <p:set>
                                      <p:cBhvr>
                                        <p:cTn id="92" dur="1" fill="hold">
                                          <p:stCondLst>
                                            <p:cond delay="0"/>
                                          </p:stCondLst>
                                        </p:cTn>
                                        <p:tgtEl>
                                          <p:spTgt spid="45"/>
                                        </p:tgtEl>
                                        <p:attrNameLst>
                                          <p:attrName>style.visibility</p:attrName>
                                        </p:attrNameLst>
                                      </p:cBhvr>
                                      <p:to>
                                        <p:strVal val="visible"/>
                                      </p:to>
                                    </p:set>
                                  </p:childTnLst>
                                </p:cTn>
                              </p:par>
                            </p:childTnLst>
                          </p:cTn>
                        </p:par>
                        <p:par>
                          <p:cTn id="93" fill="hold">
                            <p:stCondLst>
                              <p:cond delay="13500"/>
                            </p:stCondLst>
                            <p:childTnLst>
                              <p:par>
                                <p:cTn id="94" presetID="1" presetClass="entr" presetSubtype="0" fill="hold" nodeType="afterEffect">
                                  <p:stCondLst>
                                    <p:cond delay="500"/>
                                  </p:stCondLst>
                                  <p:childTnLst>
                                    <p:set>
                                      <p:cBhvr>
                                        <p:cTn id="95" dur="1" fill="hold">
                                          <p:stCondLst>
                                            <p:cond delay="0"/>
                                          </p:stCondLst>
                                        </p:cTn>
                                        <p:tgtEl>
                                          <p:spTgt spid="46"/>
                                        </p:tgtEl>
                                        <p:attrNameLst>
                                          <p:attrName>style.visibility</p:attrName>
                                        </p:attrNameLst>
                                      </p:cBhvr>
                                      <p:to>
                                        <p:strVal val="visible"/>
                                      </p:to>
                                    </p:set>
                                  </p:childTnLst>
                                </p:cTn>
                              </p:par>
                            </p:childTnLst>
                          </p:cTn>
                        </p:par>
                        <p:par>
                          <p:cTn id="96" fill="hold">
                            <p:stCondLst>
                              <p:cond delay="14000"/>
                            </p:stCondLst>
                            <p:childTnLst>
                              <p:par>
                                <p:cTn id="97" presetID="1" presetClass="entr" presetSubtype="0" fill="hold" nodeType="afterEffect">
                                  <p:stCondLst>
                                    <p:cond delay="500"/>
                                  </p:stCondLst>
                                  <p:childTnLst>
                                    <p:set>
                                      <p:cBhvr>
                                        <p:cTn id="98" dur="1" fill="hold">
                                          <p:stCondLst>
                                            <p:cond delay="0"/>
                                          </p:stCondLst>
                                        </p:cTn>
                                        <p:tgtEl>
                                          <p:spTgt spid="47"/>
                                        </p:tgtEl>
                                        <p:attrNameLst>
                                          <p:attrName>style.visibility</p:attrName>
                                        </p:attrNameLst>
                                      </p:cBhvr>
                                      <p:to>
                                        <p:strVal val="visible"/>
                                      </p:to>
                                    </p:set>
                                  </p:childTnLst>
                                </p:cTn>
                              </p:par>
                            </p:childTnLst>
                          </p:cTn>
                        </p:par>
                        <p:par>
                          <p:cTn id="99" fill="hold">
                            <p:stCondLst>
                              <p:cond delay="14500"/>
                            </p:stCondLst>
                            <p:childTnLst>
                              <p:par>
                                <p:cTn id="100" presetID="1" presetClass="entr" presetSubtype="0" fill="hold" nodeType="afterEffect">
                                  <p:stCondLst>
                                    <p:cond delay="500"/>
                                  </p:stCondLst>
                                  <p:childTnLst>
                                    <p:set>
                                      <p:cBhvr>
                                        <p:cTn id="101" dur="1" fill="hold">
                                          <p:stCondLst>
                                            <p:cond delay="0"/>
                                          </p:stCondLst>
                                        </p:cTn>
                                        <p:tgtEl>
                                          <p:spTgt spid="4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basic problem is equivalent to the “0-1 knapsack” problem: </a:t>
                </a:r>
              </a:p>
              <a:p>
                <a:pPr>
                  <a:spcAft>
                    <a:spcPts val="600"/>
                  </a:spcAft>
                </a:pPr>
                <a:r>
                  <a:rPr lang="en-US" sz="3000" dirty="0">
                    <a:solidFill>
                      <a:srgbClr val="000000"/>
                    </a:solidFill>
                    <a:latin typeface="DaunPenh" pitchFamily="2" charset="0"/>
                    <a:ea typeface="Times New Roman" panose="02020603050405020304" pitchFamily="18" charset="0"/>
                    <a:cs typeface="DaunPenh" pitchFamily="2" charset="0"/>
                  </a:rPr>
                  <a:t>Given a set of n items, ﻿each of which has some value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𝑣</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and some cost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how do we </a:t>
                </a:r>
                <a:r>
                  <a:rPr lang="en-US" sz="3000" b="1" dirty="0">
                    <a:solidFill>
                      <a:srgbClr val="000000"/>
                    </a:solidFill>
                    <a:latin typeface="DaunPenh" pitchFamily="2" charset="0"/>
                    <a:ea typeface="Times New Roman" panose="02020603050405020304" pitchFamily="18" charset="0"/>
                    <a:cs typeface="DaunPenh" pitchFamily="2" charset="0"/>
                  </a:rPr>
                  <a:t>select a subset of those items </a:t>
                </a:r>
                <a:r>
                  <a:rPr lang="en-US" sz="3000" dirty="0">
                    <a:solidFill>
                      <a:srgbClr val="000000"/>
                    </a:solidFill>
                    <a:latin typeface="DaunPenh" pitchFamily="2" charset="0"/>
                    <a:ea typeface="Times New Roman" panose="02020603050405020304" pitchFamily="18" charset="0"/>
                    <a:cs typeface="DaunPenh" pitchFamily="2" charset="0"/>
                  </a:rPr>
                  <a:t>that </a:t>
                </a:r>
                <a:r>
                  <a:rPr lang="en-US" sz="3000" b="1" dirty="0">
                    <a:solidFill>
                      <a:srgbClr val="000000"/>
                    </a:solidFill>
                    <a:latin typeface="DaunPenh" pitchFamily="2" charset="0"/>
                    <a:ea typeface="Times New Roman" panose="02020603050405020304" pitchFamily="18" charset="0"/>
                    <a:cs typeface="DaunPenh" pitchFamily="2" charset="0"/>
                  </a:rPr>
                  <a:t>maximizes the value</a:t>
                </a:r>
                <a:r>
                  <a:rPr lang="en-US" sz="3000" dirty="0">
                    <a:solidFill>
                      <a:srgbClr val="000000"/>
                    </a:solidFill>
                    <a:latin typeface="DaunPenh" pitchFamily="2" charset="0"/>
                    <a:ea typeface="Times New Roman" panose="02020603050405020304" pitchFamily="18" charset="0"/>
                    <a:cs typeface="DaunPenh" pitchFamily="2" charset="0"/>
                  </a:rPr>
                  <a:t> while keeping the summed cost within some </a:t>
                </a:r>
                <a:r>
                  <a:rPr lang="en-US" sz="3000" b="1" dirty="0">
                    <a:solidFill>
                      <a:srgbClr val="000000"/>
                    </a:solidFill>
                    <a:latin typeface="DaunPenh" pitchFamily="2" charset="0"/>
                    <a:ea typeface="Times New Roman" panose="02020603050405020304" pitchFamily="18" charset="0"/>
                    <a:cs typeface="DaunPenh" pitchFamily="2" charset="0"/>
                  </a:rPr>
                  <a:t>capacity</a:t>
                </a:r>
                <a:r>
                  <a:rPr lang="en-US" sz="3000" dirty="0">
                    <a:solidFill>
                      <a:srgbClr val="000000"/>
                    </a:solidFill>
                    <a:latin typeface="DaunPenh" pitchFamily="2" charset="0"/>
                    <a:ea typeface="Times New Roman" panose="02020603050405020304" pitchFamily="18" charset="0"/>
                    <a:cs typeface="DaunPenh" pitchFamily="2" charset="0"/>
                  </a:rPr>
                  <a: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𝑚𝑎𝑥</m:t>
                        </m:r>
                      </m:sub>
                    </m:sSub>
                  </m:oMath>
                </a14:m>
                <a:r>
                  <a:rPr lang="en-US" sz="3000" dirty="0">
                    <a:solidFill>
                      <a:srgbClr val="000000"/>
                    </a:solidFill>
                    <a:latin typeface="DaunPenh" pitchFamily="2" charset="0"/>
                    <a:ea typeface="Times New Roman" panose="02020603050405020304" pitchFamily="18" charset="0"/>
                    <a:cs typeface="DaunPenh" pitchFamily="2" charset="0"/>
                  </a:rPr>
                  <a:t>?</a:t>
                </a:r>
              </a:p>
              <a:p>
                <a:pPr>
                  <a:spcAft>
                    <a:spcPts val="600"/>
                  </a:spcAft>
                </a:pPr>
                <a:r>
                  <a:rPr lang="en-US" sz="3000" dirty="0">
                    <a:solidFill>
                      <a:srgbClr val="000000"/>
                    </a:solidFill>
                    <a:latin typeface="DaunPenh" pitchFamily="2" charset="0"/>
                    <a:cs typeface="DaunPenh" pitchFamily="2" charset="0"/>
                  </a:rPr>
                  <a:t>Candidate solutions can be represented as binary array of length n (1 = an item is included in the knapsack / a sensor is placed in that position, 0 = the item is omitted / the sensor is not placed) </a:t>
                </a: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r>
                  <a:rPr lang="en-US" sz="3000" dirty="0">
                    <a:solidFill>
                      <a:srgbClr val="000000"/>
                    </a:solidFill>
                    <a:latin typeface="DaunPenh" pitchFamily="2" charset="0"/>
                    <a:cs typeface="DaunPenh" pitchFamily="2" charset="0"/>
                  </a:rPr>
                  <a:t>and the problem is NP-hard = the time required to solve the problem, using any currently known algorithm, increases rapidly as the size of the problem grows.  </a:t>
                </a:r>
              </a:p>
              <a:p>
                <a:pPr>
                  <a:spcAft>
                    <a:spcPts val="600"/>
                  </a:spcAft>
                </a:pPr>
                <a:r>
                  <a:rPr lang="en-US" sz="3000" dirty="0">
                    <a:solidFill>
                      <a:srgbClr val="000000"/>
                    </a:solidFill>
                    <a:latin typeface="DaunPenh" pitchFamily="2" charset="0"/>
                    <a:cs typeface="DaunPenh" pitchFamily="2" charset="0"/>
                  </a:rPr>
                  <a:t>approximation algorithms are required beyond a certain size of problem. </a:t>
                </a:r>
                <a:endParaRPr lang="he-IL" sz="3000" dirty="0"/>
              </a:p>
              <a:p>
                <a:pPr>
                  <a:spcAft>
                    <a:spcPts val="600"/>
                  </a:spcAft>
                </a:pPr>
                <a:endParaRPr lang="en-US" sz="3000" dirty="0">
                  <a:solidFill>
                    <a:srgbClr val="000000"/>
                  </a:solidFill>
                  <a:latin typeface="DaunPenh" pitchFamily="2" charset="0"/>
                  <a:cs typeface="DaunPenh" pitchFamily="2" charset="0"/>
                </a:endParaRP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05711C39-FE9E-4F45-B19B-789DF88C829B}"/>
                  </a:ext>
                </a:extLst>
              </p:cNvPr>
              <p:cNvSpPr>
                <a:spLocks noGrp="1" noRot="1" noChangeAspect="1" noMove="1" noResize="1" noEditPoints="1" noAdjustHandles="1" noChangeArrowheads="1" noChangeShapeType="1" noTextEdit="1"/>
              </p:cNvSpPr>
              <p:nvPr>
                <p:ph idx="1"/>
              </p:nvPr>
            </p:nvSpPr>
            <p:spPr>
              <a:xfrm>
                <a:off x="393310" y="1750349"/>
                <a:ext cx="11405381" cy="4351338"/>
              </a:xfrm>
              <a:blipFill>
                <a:blip r:embed="rId3"/>
                <a:stretch>
                  <a:fillRect l="-1001" t="-4665" r="-1335" b="-116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6</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4"/>
          <a:stretch>
            <a:fillRect/>
          </a:stretch>
        </p:blipFill>
        <p:spPr>
          <a:xfrm>
            <a:off x="9383829" y="136525"/>
            <a:ext cx="2482035" cy="2148512"/>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3" name="Content Placeholder 2">
            <a:extLst>
              <a:ext uri="{FF2B5EF4-FFF2-40B4-BE49-F238E27FC236}">
                <a16:creationId xmlns:a16="http://schemas.microsoft.com/office/drawing/2014/main" id="{C23C79CB-544A-EF46-BFE2-AD85C774FC46}"/>
              </a:ext>
            </a:extLst>
          </p:cNvPr>
          <p:cNvSpPr>
            <a:spLocks noGrp="1"/>
          </p:cNvSpPr>
          <p:nvPr>
            <p:ph idx="1"/>
          </p:nvPr>
        </p:nvSpPr>
        <p:spPr>
          <a:xfrm>
            <a:off x="509016" y="1847850"/>
            <a:ext cx="10515600" cy="4351338"/>
          </a:xfrm>
        </p:spPr>
        <p:txBody>
          <a:bodyPr>
            <a:noAutofit/>
          </a:bodyPr>
          <a:lstStyle/>
          <a:p>
            <a:pPr marL="0" indent="0" algn="just">
              <a:buNone/>
            </a:pPr>
            <a:r>
              <a:rPr lang="en-US" sz="3000" u="sng" dirty="0">
                <a:latin typeface="DaunPenh" pitchFamily="2" charset="0"/>
                <a:cs typeface="DaunPenh" pitchFamily="2" charset="0"/>
              </a:rPr>
              <a:t>An optimal deployment of a WDESN is required for the purpose of:</a:t>
            </a:r>
          </a:p>
          <a:p>
            <a:pPr algn="just"/>
            <a:r>
              <a:rPr lang="en-US" sz="3000" dirty="0">
                <a:latin typeface="DaunPenh" pitchFamily="2" charset="0"/>
                <a:cs typeface="DaunPenh" pitchFamily="2" charset="0"/>
              </a:rPr>
              <a:t>obtaining early warnings when an increase in industrial gas emission occurs</a:t>
            </a:r>
          </a:p>
          <a:p>
            <a:pPr algn="just"/>
            <a:r>
              <a:rPr lang="en-US" sz="3000" dirty="0">
                <a:latin typeface="DaunPenh" pitchFamily="2" charset="0"/>
                <a:cs typeface="DaunPenh" pitchFamily="2" charset="0"/>
              </a:rPr>
              <a:t>generating pollution dense maps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7</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47012" y="17653"/>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65453" y="105423"/>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167384" y="4112340"/>
            <a:ext cx="10006584"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en-US" sz="3000" b="1" dirty="0">
                <a:latin typeface="DaunPenh" pitchFamily="2" charset="0"/>
                <a:cs typeface="DaunPenh" pitchFamily="2" charset="0"/>
              </a:rPr>
              <a:t> detection capabilities of the network</a:t>
            </a:r>
            <a:r>
              <a:rPr lang="en-US" sz="3000" dirty="0">
                <a:latin typeface="DaunPenh" pitchFamily="2" charset="0"/>
                <a:cs typeface="DaunPenh" pitchFamily="2" charset="0"/>
              </a:rPr>
              <a:t> and </a:t>
            </a:r>
            <a:r>
              <a:rPr lang="en-US" sz="3000" b="1" dirty="0">
                <a:latin typeface="DaunPenh" pitchFamily="2" charset="0"/>
                <a:cs typeface="DaunPenh" pitchFamily="2" charset="0"/>
              </a:rPr>
              <a:t>operational requirements</a:t>
            </a:r>
            <a:r>
              <a:rPr lang="en-US" sz="3000" dirty="0">
                <a:latin typeface="DaunPenh" pitchFamily="2" charset="0"/>
                <a:cs typeface="DaunPenh" pitchFamily="2" charset="0"/>
              </a:rPr>
              <a:t>. </a:t>
            </a:r>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8</a:t>
            </a:fld>
            <a:endParaRPr lang="en-US">
              <a:solidFill>
                <a:srgbClr val="FFFFFF"/>
              </a:solidFill>
            </a:endParaRPr>
          </a:p>
        </p:txBody>
      </p:sp>
      <p:graphicFrame>
        <p:nvGraphicFramePr>
          <p:cNvPr id="5" name="Table 4">
            <a:extLst>
              <a:ext uri="{FF2B5EF4-FFF2-40B4-BE49-F238E27FC236}">
                <a16:creationId xmlns:a16="http://schemas.microsoft.com/office/drawing/2014/main" id="{5F95F11D-0220-894F-9844-D3BFC94CE9D8}"/>
              </a:ext>
            </a:extLst>
          </p:cNvPr>
          <p:cNvGraphicFramePr>
            <a:graphicFrameLocks noGrp="1"/>
          </p:cNvGraphicFramePr>
          <p:nvPr>
            <p:extLst>
              <p:ext uri="{D42A27DB-BD31-4B8C-83A1-F6EECF244321}">
                <p14:modId xmlns:p14="http://schemas.microsoft.com/office/powerpoint/2010/main" val="3127724431"/>
              </p:ext>
            </p:extLst>
          </p:nvPr>
        </p:nvGraphicFramePr>
        <p:xfrm>
          <a:off x="520700" y="1237782"/>
          <a:ext cx="11150600" cy="5006393"/>
        </p:xfrm>
        <a:graphic>
          <a:graphicData uri="http://schemas.openxmlformats.org/drawingml/2006/table">
            <a:tbl>
              <a:tblPr firstRow="1" bandRow="1">
                <a:tableStyleId>{5C22544A-7EE6-4342-B048-85BDC9FD1C3A}</a:tableStyleId>
              </a:tblPr>
              <a:tblGrid>
                <a:gridCol w="5175600">
                  <a:extLst>
                    <a:ext uri="{9D8B030D-6E8A-4147-A177-3AD203B41FA5}">
                      <a16:colId xmlns:a16="http://schemas.microsoft.com/office/drawing/2014/main" val="194615344"/>
                    </a:ext>
                  </a:extLst>
                </a:gridCol>
                <a:gridCol w="5975000">
                  <a:extLst>
                    <a:ext uri="{9D8B030D-6E8A-4147-A177-3AD203B41FA5}">
                      <a16:colId xmlns:a16="http://schemas.microsoft.com/office/drawing/2014/main" val="4169468520"/>
                    </a:ext>
                  </a:extLst>
                </a:gridCol>
              </a:tblGrid>
              <a:tr h="289993">
                <a:tc>
                  <a:txBody>
                    <a:bodyPr/>
                    <a:lstStyle/>
                    <a:p>
                      <a:pPr marL="0" indent="0" algn="ctr">
                        <a:lnSpc>
                          <a:spcPct val="100000"/>
                        </a:lnSpc>
                        <a:buNone/>
                      </a:pPr>
                      <a:r>
                        <a:rPr lang="en-US" sz="4000" b="1" dirty="0">
                          <a:latin typeface="DaunPenh" pitchFamily="2" charset="0"/>
                          <a:cs typeface="DaunPenh" pitchFamily="2" charset="0"/>
                        </a:rPr>
                        <a:t>General</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latin typeface="DaunPenh" pitchFamily="2" charset="0"/>
                          <a:cs typeface="DaunPenh" pitchFamily="2" charset="0"/>
                        </a:rPr>
                        <a:t>Specific</a:t>
                      </a:r>
                    </a:p>
                  </a:txBody>
                  <a:tcPr anchor="b"/>
                </a:tc>
                <a:extLst>
                  <a:ext uri="{0D108BD9-81ED-4DB2-BD59-A6C34878D82A}">
                    <a16:rowId xmlns:a16="http://schemas.microsoft.com/office/drawing/2014/main" val="743368142"/>
                  </a:ext>
                </a:extLst>
              </a:tr>
              <a:tr h="9619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To design and develop a decision-making tool for an optimal deployment in time and in space of heterogenous sensor array, that will allow decision-makers to discover tradeoffs between performance criteria and to consider alternative modes of action that may not have been apparent prior to the analysis.</a:t>
                      </a:r>
                    </a:p>
                  </a:txBody>
                  <a:tcPr marL="83127" marR="8312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Design an optimization model, comprised of the following modules: </a:t>
                      </a:r>
                    </a:p>
                  </a:txBody>
                  <a:tcPr anchor="ctr"/>
                </a:tc>
                <a:extLst>
                  <a:ext uri="{0D108BD9-81ED-4DB2-BD59-A6C34878D82A}">
                    <a16:rowId xmlns:a16="http://schemas.microsoft.com/office/drawing/2014/main" val="1051585974"/>
                  </a:ext>
                </a:extLst>
              </a:tr>
              <a:tr h="1399217">
                <a:tc vMerge="1">
                  <a:txBody>
                    <a:bodyPr/>
                    <a:lstStyle/>
                    <a:p>
                      <a:endParaRPr lang="en-US" dirty="0"/>
                    </a:p>
                  </a:txBody>
                  <a:tcPr/>
                </a:tc>
                <a:tc>
                  <a:txBody>
                    <a:bodyPr/>
                    <a:lstStyle/>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a:t>
                      </a:r>
                      <a:r>
                        <a:rPr lang="en-US" sz="300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temporal</a:t>
                      </a:r>
                      <a:r>
                        <a:rPr lang="en-US" sz="300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spatial-temporal</a:t>
                      </a:r>
                      <a:r>
                        <a:rPr lang="en-US" sz="3000" kern="1200" dirty="0">
                          <a:solidFill>
                            <a:schemeClr val="tx1"/>
                          </a:solidFill>
                          <a:latin typeface="DaunPenh" pitchFamily="2" charset="0"/>
                          <a:ea typeface="+mn-ea"/>
                          <a:cs typeface="DaunPenh" pitchFamily="2" charset="0"/>
                        </a:rPr>
                        <a:t> optimization model</a:t>
                      </a:r>
                    </a:p>
                  </a:txBody>
                  <a:tcPr anchor="ctr"/>
                </a:tc>
                <a:extLst>
                  <a:ext uri="{0D108BD9-81ED-4DB2-BD59-A6C34878D82A}">
                    <a16:rowId xmlns:a16="http://schemas.microsoft.com/office/drawing/2014/main" val="1296747007"/>
                  </a:ext>
                </a:extLst>
              </a:tr>
              <a:tr h="1836473">
                <a:tc vMerge="1">
                  <a:txBody>
                    <a:bodyPr/>
                    <a:lstStyle/>
                    <a:p>
                      <a:endParaRPr lang="en-US" dirty="0"/>
                    </a:p>
                  </a:txBody>
                  <a:tcPr/>
                </a:tc>
                <a:tc>
                  <a:txBody>
                    <a:bodyPr/>
                    <a:lstStyle/>
                    <a:p>
                      <a:pPr>
                        <a:lnSpc>
                          <a:spcPct val="100000"/>
                        </a:lnSpc>
                      </a:pPr>
                      <a:r>
                        <a:rPr lang="en-US" sz="3000" b="1" kern="1200" dirty="0">
                          <a:solidFill>
                            <a:schemeClr val="tx1"/>
                          </a:solidFill>
                          <a:latin typeface="DaunPenh" pitchFamily="2" charset="0"/>
                          <a:ea typeface="+mn-ea"/>
                          <a:cs typeface="DaunPenh" pitchFamily="2" charset="0"/>
                        </a:rPr>
                        <a:t>Consider: </a:t>
                      </a:r>
                      <a:r>
                        <a:rPr lang="en-US" sz="3000" kern="1200" dirty="0">
                          <a:solidFill>
                            <a:schemeClr val="tx1"/>
                          </a:solidFill>
                          <a:latin typeface="DaunPenh" pitchFamily="2" charset="0"/>
                          <a:ea typeface="+mn-ea"/>
                          <a:cs typeface="DaunPenh" pitchFamily="2" charset="0"/>
                        </a:rPr>
                        <a:t>various sources/sensors configurations, weather conditions and emission rates, heterogenous network, case-study of real-world </a:t>
                      </a:r>
                    </a:p>
                  </a:txBody>
                  <a:tcPr anchor="ctr"/>
                </a:tc>
                <a:extLst>
                  <a:ext uri="{0D108BD9-81ED-4DB2-BD59-A6C34878D82A}">
                    <a16:rowId xmlns:a16="http://schemas.microsoft.com/office/drawing/2014/main" val="1158760200"/>
                  </a:ext>
                </a:extLst>
              </a:tr>
            </a:tbl>
          </a:graphicData>
        </a:graphic>
      </p:graphicFrame>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8518" y="551717"/>
            <a:ext cx="1325564" cy="1325564"/>
          </a:xfrm>
          <a:prstGeom prst="rect">
            <a:avLst/>
          </a:prstGeom>
        </p:spPr>
      </p:pic>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8</a:t>
            </a:fld>
            <a:endParaRPr lang="en-US" dirty="0"/>
          </a:p>
        </p:txBody>
      </p:sp>
    </p:spTree>
    <p:extLst>
      <p:ext uri="{BB962C8B-B14F-4D97-AF65-F5344CB8AC3E}">
        <p14:creationId xmlns:p14="http://schemas.microsoft.com/office/powerpoint/2010/main" val="39903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9</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applications determines the goal that guides the optimization process. For example: </a:t>
            </a:r>
          </a:p>
          <a:p>
            <a:pPr lvl="1"/>
            <a:r>
              <a:rPr lang="en-US" sz="3000" dirty="0">
                <a:solidFill>
                  <a:srgbClr val="000000"/>
                </a:solidFill>
                <a:latin typeface="DaunPenh" pitchFamily="2" charset="0"/>
                <a:cs typeface="DaunPenh" pitchFamily="2" charset="0"/>
              </a:rPr>
              <a:t>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r>
              <a:rPr lang="en-US" sz="3000" dirty="0">
                <a:solidFill>
                  <a:srgbClr val="000000"/>
                </a:solidFill>
                <a:latin typeface="DaunPenh" pitchFamily="2" charset="0"/>
                <a:cs typeface="DaunPenh" pitchFamily="2" charset="0"/>
              </a:rPr>
              <a:t>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r>
              <a:rPr lang="en-US" sz="3000" dirty="0">
                <a:solidFill>
                  <a:srgbClr val="000000"/>
                </a:solidFill>
                <a:latin typeface="DaunPenh" pitchFamily="2" charset="0"/>
                <a:cs typeface="DaunPenh" pitchFamily="2" charset="0"/>
              </a:rPr>
              <a:t>Improve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8" name="Title 1">
            <a:extLst>
              <a:ext uri="{FF2B5EF4-FFF2-40B4-BE49-F238E27FC236}">
                <a16:creationId xmlns:a16="http://schemas.microsoft.com/office/drawing/2014/main" id="{7E253E56-12F3-4142-91E0-DFB76753DC54}"/>
              </a:ext>
            </a:extLst>
          </p:cNvPr>
          <p:cNvSpPr txBox="1">
            <a:spLocks/>
          </p:cNvSpPr>
          <p:nvPr/>
        </p:nvSpPr>
        <p:spPr>
          <a:xfrm>
            <a:off x="3808476" y="3536162"/>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Knowledge gaps</a:t>
            </a:r>
          </a:p>
        </p:txBody>
      </p:sp>
      <p:sp>
        <p:nvSpPr>
          <p:cNvPr id="6" name="Rectangle 5">
            <a:extLst>
              <a:ext uri="{FF2B5EF4-FFF2-40B4-BE49-F238E27FC236}">
                <a16:creationId xmlns:a16="http://schemas.microsoft.com/office/drawing/2014/main" id="{3FA37DEE-4E00-9440-843C-57C767D8A79B}"/>
              </a:ext>
            </a:extLst>
          </p:cNvPr>
          <p:cNvSpPr/>
          <p:nvPr/>
        </p:nvSpPr>
        <p:spPr>
          <a:xfrm>
            <a:off x="292608" y="4608747"/>
            <a:ext cx="13844016" cy="1938992"/>
          </a:xfrm>
          <a:prstGeom prst="rect">
            <a:avLst/>
          </a:prstGeom>
        </p:spPr>
        <p:txBody>
          <a:bodyPr wrap="square">
            <a:spAutoFit/>
          </a:bodyPr>
          <a:lstStyle/>
          <a:p>
            <a:pPr marL="171450" indent="-171450" defTabSz="914400">
              <a:buFontTx/>
              <a:buChar char="-"/>
            </a:pPr>
            <a:r>
              <a:rPr lang="en-US" sz="3000" dirty="0">
                <a:solidFill>
                  <a:srgbClr val="000000"/>
                </a:solidFill>
                <a:latin typeface="DaunPenh" pitchFamily="2" charset="0"/>
                <a:cs typeface="DaunPenh" pitchFamily="2" charset="0"/>
              </a:rPr>
              <a:t>Predefined number of air pollution sensors </a:t>
            </a:r>
          </a:p>
          <a:p>
            <a:pPr marL="171450" indent="-171450" defTabSz="914400">
              <a:buFontTx/>
              <a:buChar char="-"/>
            </a:pPr>
            <a:r>
              <a:rPr lang="en-US" sz="3000" dirty="0">
                <a:solidFill>
                  <a:srgbClr val="000000"/>
                </a:solidFill>
                <a:latin typeface="DaunPenh" pitchFamily="2" charset="0"/>
                <a:cs typeface="DaunPenh" pitchFamily="2" charset="0"/>
              </a:rPr>
              <a:t>Relied on existing measurements from monitoring stations (instead of using a dispersion model)</a:t>
            </a:r>
          </a:p>
          <a:p>
            <a:pPr marL="171450" indent="-171450" defTabSz="914400">
              <a:buFontTx/>
              <a:buChar char="-"/>
            </a:pPr>
            <a:r>
              <a:rPr lang="en-US" sz="3000" dirty="0">
                <a:solidFill>
                  <a:srgbClr val="000000"/>
                </a:solidFill>
                <a:latin typeface="DaunPenh" pitchFamily="2" charset="0"/>
                <a:cs typeface="DaunPenh" pitchFamily="2" charset="0"/>
              </a:rPr>
              <a:t>Assumed a decay with distance from a pollution source</a:t>
            </a:r>
          </a:p>
          <a:p>
            <a:pPr marL="171450" indent="-171450" defTabSz="914400">
              <a:buFontTx/>
              <a:buChar char="-"/>
            </a:pPr>
            <a:r>
              <a:rPr lang="en-US" sz="3000" dirty="0">
                <a:solidFill>
                  <a:srgbClr val="000000"/>
                </a:solidFill>
                <a:latin typeface="DaunPenh" pitchFamily="2" charset="0"/>
                <a:cs typeface="DaunPenh" pitchFamily="2" charset="0"/>
              </a:rPr>
              <a:t>Ended up placing sensors at the highest mean pollution zones</a:t>
            </a:r>
          </a:p>
        </p:txBody>
      </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1"/>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6989</TotalTime>
  <Words>6417</Words>
  <Application>Microsoft Macintosh PowerPoint</Application>
  <PresentationFormat>Widescreen</PresentationFormat>
  <Paragraphs>498</Paragraphs>
  <Slides>32</Slides>
  <Notes>28</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 Math</vt:lpstr>
      <vt:lpstr>DaunPenh</vt:lpstr>
      <vt:lpstr>David</vt:lpstr>
      <vt:lpstr>Times New Roman</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model assumptions</vt:lpstr>
      <vt:lpstr>Meteorology</vt:lpstr>
      <vt:lpstr>Multi-objective optimization</vt:lpstr>
      <vt:lpstr>Evolutionary Algorithms</vt:lpstr>
      <vt:lpstr>Borg MOEA</vt:lpstr>
      <vt:lpstr>Problem formulation - notation</vt:lpstr>
      <vt:lpstr>Problem formulation - PED</vt:lpstr>
      <vt:lpstr>Problem formulation - optimization</vt:lpstr>
      <vt:lpstr>Simulation setup</vt:lpstr>
      <vt:lpstr>Data used for the simulation</vt:lpstr>
      <vt:lpstr>Optimization run</vt:lpstr>
      <vt:lpstr>Obtained solutions</vt:lpstr>
      <vt:lpstr>Obtained solutions</vt:lpstr>
      <vt:lpstr>Obtained solutions</vt:lpstr>
      <vt:lpstr>Initial evaluation</vt:lpstr>
      <vt:lpstr>Summary and future research plan</vt:lpstr>
      <vt:lpstr>Research plan</vt:lpstr>
      <vt:lpstr>References</vt:lpstr>
      <vt:lpstr>PowerPoint Presentation</vt:lpstr>
      <vt:lpstr>PowerPoint Presentation</vt:lpstr>
      <vt:lpstr>trash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Belachsen</cp:lastModifiedBy>
  <cp:revision>615</cp:revision>
  <dcterms:created xsi:type="dcterms:W3CDTF">2019-07-31T12:43:44Z</dcterms:created>
  <dcterms:modified xsi:type="dcterms:W3CDTF">2019-08-05T13:34:05Z</dcterms:modified>
</cp:coreProperties>
</file>